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27"/>
  </p:notesMasterIdLst>
  <p:handoutMasterIdLst>
    <p:handoutMasterId r:id="rId128"/>
  </p:handoutMasterIdLst>
  <p:sldIdLst>
    <p:sldId id="301" r:id="rId3"/>
    <p:sldId id="307" r:id="rId4"/>
    <p:sldId id="305" r:id="rId5"/>
    <p:sldId id="308" r:id="rId6"/>
    <p:sldId id="339" r:id="rId7"/>
    <p:sldId id="340" r:id="rId8"/>
    <p:sldId id="311" r:id="rId9"/>
    <p:sldId id="341" r:id="rId10"/>
    <p:sldId id="342" r:id="rId11"/>
    <p:sldId id="343" r:id="rId12"/>
    <p:sldId id="344" r:id="rId13"/>
    <p:sldId id="345" r:id="rId14"/>
    <p:sldId id="312" r:id="rId15"/>
    <p:sldId id="347" r:id="rId16"/>
    <p:sldId id="315" r:id="rId17"/>
    <p:sldId id="313" r:id="rId18"/>
    <p:sldId id="348" r:id="rId19"/>
    <p:sldId id="349" r:id="rId20"/>
    <p:sldId id="314" r:id="rId21"/>
    <p:sldId id="316" r:id="rId22"/>
    <p:sldId id="350" r:id="rId23"/>
    <p:sldId id="351" r:id="rId24"/>
    <p:sldId id="317" r:id="rId25"/>
    <p:sldId id="318" r:id="rId26"/>
    <p:sldId id="319" r:id="rId27"/>
    <p:sldId id="320" r:id="rId28"/>
    <p:sldId id="321" r:id="rId29"/>
    <p:sldId id="322" r:id="rId30"/>
    <p:sldId id="323" r:id="rId31"/>
    <p:sldId id="324" r:id="rId32"/>
    <p:sldId id="325" r:id="rId33"/>
    <p:sldId id="326" r:id="rId34"/>
    <p:sldId id="327" r:id="rId35"/>
    <p:sldId id="352" r:id="rId36"/>
    <p:sldId id="353" r:id="rId37"/>
    <p:sldId id="309" r:id="rId38"/>
    <p:sldId id="354" r:id="rId39"/>
    <p:sldId id="355" r:id="rId40"/>
    <p:sldId id="310" r:id="rId41"/>
    <p:sldId id="356" r:id="rId42"/>
    <p:sldId id="328" r:id="rId43"/>
    <p:sldId id="357" r:id="rId44"/>
    <p:sldId id="329" r:id="rId45"/>
    <p:sldId id="330" r:id="rId46"/>
    <p:sldId id="331" r:id="rId47"/>
    <p:sldId id="332" r:id="rId48"/>
    <p:sldId id="336" r:id="rId49"/>
    <p:sldId id="333" r:id="rId50"/>
    <p:sldId id="334" r:id="rId51"/>
    <p:sldId id="335" r:id="rId52"/>
    <p:sldId id="359" r:id="rId53"/>
    <p:sldId id="360" r:id="rId54"/>
    <p:sldId id="361" r:id="rId55"/>
    <p:sldId id="337"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96" r:id="rId81"/>
    <p:sldId id="397" r:id="rId82"/>
    <p:sldId id="386" r:id="rId83"/>
    <p:sldId id="398" r:id="rId84"/>
    <p:sldId id="399" r:id="rId85"/>
    <p:sldId id="388" r:id="rId86"/>
    <p:sldId id="389" r:id="rId87"/>
    <p:sldId id="390" r:id="rId88"/>
    <p:sldId id="393" r:id="rId89"/>
    <p:sldId id="394" r:id="rId90"/>
    <p:sldId id="395" r:id="rId91"/>
    <p:sldId id="391" r:id="rId92"/>
    <p:sldId id="387" r:id="rId93"/>
    <p:sldId id="400" r:id="rId94"/>
    <p:sldId id="401" r:id="rId95"/>
    <p:sldId id="403" r:id="rId96"/>
    <p:sldId id="404" r:id="rId97"/>
    <p:sldId id="405" r:id="rId98"/>
    <p:sldId id="406" r:id="rId99"/>
    <p:sldId id="407" r:id="rId100"/>
    <p:sldId id="409" r:id="rId101"/>
    <p:sldId id="410" r:id="rId102"/>
    <p:sldId id="411" r:id="rId103"/>
    <p:sldId id="412" r:id="rId104"/>
    <p:sldId id="413" r:id="rId105"/>
    <p:sldId id="408" r:id="rId106"/>
    <p:sldId id="414" r:id="rId107"/>
    <p:sldId id="415" r:id="rId108"/>
    <p:sldId id="416" r:id="rId109"/>
    <p:sldId id="417" r:id="rId110"/>
    <p:sldId id="418" r:id="rId111"/>
    <p:sldId id="419" r:id="rId112"/>
    <p:sldId id="420" r:id="rId113"/>
    <p:sldId id="421" r:id="rId114"/>
    <p:sldId id="422" r:id="rId115"/>
    <p:sldId id="423" r:id="rId116"/>
    <p:sldId id="424" r:id="rId117"/>
    <p:sldId id="425" r:id="rId118"/>
    <p:sldId id="426" r:id="rId119"/>
    <p:sldId id="427" r:id="rId120"/>
    <p:sldId id="428" r:id="rId121"/>
    <p:sldId id="429" r:id="rId122"/>
    <p:sldId id="430" r:id="rId123"/>
    <p:sldId id="431" r:id="rId124"/>
    <p:sldId id="432" r:id="rId125"/>
    <p:sldId id="306" r:id="rId1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343" autoAdjust="0"/>
  </p:normalViewPr>
  <p:slideViewPr>
    <p:cSldViewPr snapToGrid="0" snapToObjects="1">
      <p:cViewPr varScale="1">
        <p:scale>
          <a:sx n="101" d="100"/>
          <a:sy n="101" d="100"/>
        </p:scale>
        <p:origin x="1386" y="108"/>
      </p:cViewPr>
      <p:guideLst>
        <p:guide orient="horz" pos="2160"/>
        <p:guide pos="2880"/>
      </p:guideLst>
    </p:cSldViewPr>
  </p:slideViewPr>
  <p:outlineViewPr>
    <p:cViewPr>
      <p:scale>
        <a:sx n="33" d="100"/>
        <a:sy n="33" d="100"/>
      </p:scale>
      <p:origin x="0" y="-4708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198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03875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70" r:id="rId1"/>
    <p:sldLayoutId id="2147483665" r:id="rId2"/>
    <p:sldLayoutId id="2147483666" r:id="rId3"/>
    <p:sldLayoutId id="2147483649"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6.jpg"/><Relationship Id="rId4" Type="http://schemas.openxmlformats.org/officeDocument/2006/relationships/image" Target="../media/image5.wmf"/></Relationships>
</file>

<file path=ppt/slides/_rels/slide7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296041188"/>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263"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j-lt"/>
              </a:rPr>
              <a:t>Chapter </a:t>
            </a:r>
            <a:r>
              <a:rPr lang="en-US" b="1" dirty="0" smtClean="0">
                <a:latin typeface="+mj-lt"/>
              </a:rPr>
              <a:t>17</a:t>
            </a:r>
            <a:endParaRPr lang="en-US" b="1" dirty="0">
              <a:latin typeface="+mj-lt"/>
            </a:endParaRPr>
          </a:p>
        </p:txBody>
      </p:sp>
      <p:sp>
        <p:nvSpPr>
          <p:cNvPr id="5" name="Text Placeholder 4"/>
          <p:cNvSpPr>
            <a:spLocks noGrp="1"/>
          </p:cNvSpPr>
          <p:nvPr>
            <p:ph type="body" idx="3"/>
          </p:nvPr>
        </p:nvSpPr>
        <p:spPr>
          <a:xfrm>
            <a:off x="5029200" y="3114461"/>
            <a:ext cx="3657600" cy="442498"/>
          </a:xfrm>
        </p:spPr>
        <p:txBody>
          <a:bodyPr/>
          <a:lstStyle/>
          <a:p>
            <a:pPr algn="ctr"/>
            <a:r>
              <a:rPr lang="en-US" dirty="0">
                <a:solidFill>
                  <a:schemeClr val="tx1"/>
                </a:solidFill>
                <a:latin typeface="+mn-lt"/>
              </a:rPr>
              <a:t>Files and Streams</a:t>
            </a:r>
            <a:endParaRPr lang="en-US" sz="2400" dirty="0">
              <a:solidFill>
                <a:schemeClr val="tx1"/>
              </a:solidFill>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17.2 Files and </a:t>
            </a:r>
            <a:r>
              <a:rPr lang="en-US" dirty="0" smtClean="0"/>
              <a:t>Streams </a:t>
            </a:r>
            <a:r>
              <a:rPr lang="en-US" sz="2000" b="0" dirty="0" smtClean="0"/>
              <a:t>(4 of 4)</a:t>
            </a:r>
            <a:endParaRPr lang="en-US" sz="2000" b="0" dirty="0"/>
          </a:p>
        </p:txBody>
      </p:sp>
      <p:sp>
        <p:nvSpPr>
          <p:cNvPr id="3" name="Text Placeholder 2"/>
          <p:cNvSpPr>
            <a:spLocks noGrp="1"/>
          </p:cNvSpPr>
          <p:nvPr>
            <p:ph type="body" idx="1"/>
          </p:nvPr>
        </p:nvSpPr>
        <p:spPr>
          <a:xfrm>
            <a:off x="457200" y="1600200"/>
            <a:ext cx="8229600" cy="4739640"/>
          </a:xfrm>
        </p:spPr>
        <p:txBody>
          <a:bodyPr/>
          <a:lstStyle/>
          <a:p>
            <a:r>
              <a:rPr lang="en-US" altLang="en-US" sz="2400" dirty="0">
                <a:latin typeface="+mn-lt"/>
              </a:rPr>
              <a:t>The </a:t>
            </a:r>
            <a:r>
              <a:rPr lang="en-US" altLang="en-US" sz="2400" dirty="0" smtClean="0">
                <a:latin typeface="Consolas" panose="020B0609020204030204" pitchFamily="49" charset="0"/>
                <a:cs typeface="Consolas" panose="020B0609020204030204" pitchFamily="49" charset="0"/>
              </a:rPr>
              <a:t>System.I</a:t>
            </a:r>
            <a:r>
              <a:rPr lang="en-US" altLang="en-US" sz="100" dirty="0" smtClean="0">
                <a:latin typeface="Consolas" panose="020B0609020204030204" pitchFamily="49" charset="0"/>
                <a:cs typeface="Consolas" panose="020B0609020204030204" pitchFamily="49" charset="0"/>
              </a:rPr>
              <a:t> </a:t>
            </a:r>
            <a:r>
              <a:rPr lang="en-US" altLang="en-US" sz="2400" dirty="0" smtClean="0">
                <a:latin typeface="Consolas" panose="020B0609020204030204" pitchFamily="49" charset="0"/>
                <a:cs typeface="Consolas" panose="020B0609020204030204" pitchFamily="49" charset="0"/>
              </a:rPr>
              <a:t>O </a:t>
            </a:r>
            <a:r>
              <a:rPr lang="en-US" altLang="en-US" sz="2400" dirty="0">
                <a:latin typeface="+mn-lt"/>
              </a:rPr>
              <a:t>namespace includes stream classes such as </a:t>
            </a:r>
            <a:r>
              <a:rPr lang="en-US" altLang="en-US" sz="2400" dirty="0">
                <a:latin typeface="Consolas" panose="020B0609020204030204" pitchFamily="49" charset="0"/>
                <a:cs typeface="Consolas" panose="020B0609020204030204" pitchFamily="49" charset="0"/>
              </a:rPr>
              <a:t>StreamReader</a:t>
            </a:r>
            <a:r>
              <a:rPr lang="en-US" altLang="en-US" sz="2400" dirty="0">
                <a:latin typeface="+mn-lt"/>
              </a:rPr>
              <a:t> (for text input from a file), </a:t>
            </a:r>
            <a:r>
              <a:rPr lang="en-US" altLang="en-US" sz="2400" dirty="0">
                <a:latin typeface="Consolas" panose="020B0609020204030204" pitchFamily="49" charset="0"/>
                <a:cs typeface="Consolas" panose="020B0609020204030204" pitchFamily="49" charset="0"/>
              </a:rPr>
              <a:t>StreamWriter</a:t>
            </a:r>
            <a:r>
              <a:rPr lang="en-US" altLang="en-US" sz="2400" dirty="0">
                <a:latin typeface="+mn-lt"/>
              </a:rPr>
              <a:t> (for text output to a file) and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(for both input from and output to a file</a:t>
            </a:r>
            <a:r>
              <a:rPr lang="en-US" altLang="en-US" sz="2400" dirty="0" smtClean="0">
                <a:latin typeface="+mn-lt"/>
              </a:rPr>
              <a:t>).</a:t>
            </a:r>
            <a:endParaRPr lang="en-US" altLang="en-US" sz="2400" dirty="0">
              <a:latin typeface="+mn-lt"/>
            </a:endParaRPr>
          </a:p>
          <a:p>
            <a:r>
              <a:rPr lang="en-US" altLang="en-US" sz="2400" dirty="0">
                <a:latin typeface="+mn-lt"/>
              </a:rPr>
              <a:t>These stream classes inherit from abstract classes </a:t>
            </a:r>
            <a:r>
              <a:rPr lang="en-US" altLang="en-US" sz="2400" dirty="0">
                <a:latin typeface="Consolas" panose="020B0609020204030204" pitchFamily="49" charset="0"/>
                <a:cs typeface="Consolas" panose="020B0609020204030204" pitchFamily="49" charset="0"/>
              </a:rPr>
              <a:t>TextReader, TextWriter </a:t>
            </a:r>
            <a:r>
              <a:rPr lang="en-US" altLang="en-US" sz="2400" dirty="0">
                <a:latin typeface="+mn-lt"/>
              </a:rPr>
              <a:t>and </a:t>
            </a:r>
            <a:r>
              <a:rPr lang="en-US" altLang="en-US" sz="2400" dirty="0" smtClean="0">
                <a:latin typeface="Consolas" panose="020B0609020204030204" pitchFamily="49" charset="0"/>
                <a:cs typeface="Consolas" panose="020B0609020204030204" pitchFamily="49" charset="0"/>
              </a:rPr>
              <a:t>Stream, </a:t>
            </a:r>
            <a:r>
              <a:rPr lang="en-US" altLang="en-US" sz="2400" dirty="0" smtClean="0">
                <a:latin typeface="+mn-lt"/>
              </a:rPr>
              <a:t>respectively.</a:t>
            </a:r>
            <a:endParaRPr lang="en-US" altLang="en-US" sz="2400" dirty="0">
              <a:latin typeface="+mn-lt"/>
            </a:endParaRPr>
          </a:p>
          <a:p>
            <a:r>
              <a:rPr lang="en-US" altLang="en-US" sz="2400" dirty="0" smtClean="0">
                <a:latin typeface="+mn-lt"/>
              </a:rPr>
              <a:t>Properties </a:t>
            </a:r>
            <a:r>
              <a:rPr lang="en-US" altLang="en-US" sz="2400" dirty="0" smtClean="0">
                <a:latin typeface="Consolas" panose="020B0609020204030204" pitchFamily="49" charset="0"/>
                <a:cs typeface="Consolas" panose="020B0609020204030204" pitchFamily="49" charset="0"/>
              </a:rPr>
              <a:t>Console.In</a:t>
            </a:r>
            <a:r>
              <a:rPr lang="en-US" altLang="en-US" sz="2400" dirty="0" smtClean="0">
                <a:latin typeface="+mn-lt"/>
              </a:rPr>
              <a:t> and </a:t>
            </a:r>
            <a:r>
              <a:rPr lang="en-US" altLang="en-US" sz="2400" dirty="0" smtClean="0">
                <a:latin typeface="Consolas" panose="020B0609020204030204" pitchFamily="49" charset="0"/>
              </a:rPr>
              <a:t>Console.Out</a:t>
            </a:r>
            <a:r>
              <a:rPr lang="en-US" altLang="en-US" sz="2400" dirty="0" smtClean="0">
                <a:latin typeface="+mn-lt"/>
              </a:rPr>
              <a:t> are of type </a:t>
            </a:r>
            <a:r>
              <a:rPr lang="en-US" altLang="en-US" sz="2400" dirty="0" smtClean="0">
                <a:latin typeface="Consolas" panose="020B0609020204030204" pitchFamily="49" charset="0"/>
                <a:cs typeface="Consolas" panose="020B0609020204030204" pitchFamily="49" charset="0"/>
              </a:rPr>
              <a:t>TextReader and TextWriter, </a:t>
            </a:r>
            <a:r>
              <a:rPr lang="en-US" altLang="en-US" sz="2400" dirty="0" smtClean="0">
                <a:latin typeface="+mn-lt"/>
              </a:rPr>
              <a:t>respectively.</a:t>
            </a:r>
          </a:p>
          <a:p>
            <a:r>
              <a:rPr lang="en-US" altLang="en-US" sz="2400" dirty="0" smtClean="0">
                <a:latin typeface="+mn-lt"/>
              </a:rPr>
              <a:t>The </a:t>
            </a:r>
            <a:r>
              <a:rPr lang="en-US" altLang="en-US" sz="2400" dirty="0">
                <a:latin typeface="+mn-lt"/>
              </a:rPr>
              <a:t>system creates objects of </a:t>
            </a:r>
            <a:r>
              <a:rPr lang="en-US" altLang="en-US" sz="2400" dirty="0">
                <a:latin typeface="Consolas" panose="020B0609020204030204" pitchFamily="49" charset="0"/>
                <a:cs typeface="Consolas" panose="020B0609020204030204" pitchFamily="49" charset="0"/>
              </a:rPr>
              <a:t>TextReader</a:t>
            </a:r>
            <a:r>
              <a:rPr lang="en-US" altLang="en-US" sz="2400" dirty="0">
                <a:latin typeface="+mn-lt"/>
              </a:rPr>
              <a:t> and </a:t>
            </a:r>
            <a:r>
              <a:rPr lang="en-US" altLang="en-US" sz="2400" dirty="0">
                <a:latin typeface="Consolas" panose="020B0609020204030204" pitchFamily="49" charset="0"/>
                <a:cs typeface="Consolas" panose="020B0609020204030204" pitchFamily="49" charset="0"/>
              </a:rPr>
              <a:t>TextWriter</a:t>
            </a:r>
            <a:r>
              <a:rPr lang="en-US" altLang="en-US" sz="2400" dirty="0">
                <a:latin typeface="+mn-lt"/>
              </a:rPr>
              <a:t> derived classes to initialize </a:t>
            </a:r>
            <a:r>
              <a:rPr lang="en-US" altLang="en-US" sz="2400" dirty="0">
                <a:latin typeface="Consolas" panose="020B0609020204030204" pitchFamily="49" charset="0"/>
                <a:cs typeface="Consolas" panose="020B0609020204030204" pitchFamily="49" charset="0"/>
              </a:rPr>
              <a:t>Console </a:t>
            </a:r>
            <a:r>
              <a:rPr lang="en-US" altLang="en-US" sz="2400" dirty="0">
                <a:latin typeface="+mn-lt"/>
              </a:rPr>
              <a:t>properties </a:t>
            </a:r>
            <a:r>
              <a:rPr lang="en-US" altLang="en-US" sz="2400" dirty="0">
                <a:latin typeface="Consolas" panose="020B0609020204030204" pitchFamily="49" charset="0"/>
                <a:cs typeface="Consolas" panose="020B0609020204030204" pitchFamily="49" charset="0"/>
              </a:rPr>
              <a:t>Console.In</a:t>
            </a:r>
            <a:r>
              <a:rPr lang="en-US" altLang="en-US" sz="2400" dirty="0">
                <a:latin typeface="+mn-lt"/>
              </a:rPr>
              <a:t> and </a:t>
            </a:r>
            <a:r>
              <a:rPr lang="en-US" altLang="en-US" sz="2400" dirty="0" err="1" smtClean="0">
                <a:latin typeface="Consolas" panose="020B0609020204030204" pitchFamily="49" charset="0"/>
                <a:cs typeface="Consolas" panose="020B0609020204030204" pitchFamily="49" charset="0"/>
              </a:rPr>
              <a:t>Console.Out</a:t>
            </a:r>
            <a:r>
              <a:rPr lang="en-US" altLang="en-US" sz="2400" dirty="0" smtClean="0">
                <a:latin typeface="Consolas" panose="020B0609020204030204" pitchFamily="49" charset="0"/>
                <a:cs typeface="Consolas" panose="020B0609020204030204" pitchFamily="49" charset="0"/>
              </a:rPr>
              <a:t>.</a:t>
            </a:r>
            <a:endParaRPr lang="en-US"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280063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Figure 17.11 File Class Static Methods (Partial List</a:t>
            </a:r>
            <a:r>
              <a:rPr lang="en-US" dirty="0" smtClean="0"/>
              <a:t>)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77197601"/>
              </p:ext>
            </p:extLst>
          </p:nvPr>
        </p:nvGraphicFramePr>
        <p:xfrm>
          <a:off x="537325" y="1812790"/>
          <a:ext cx="7933470" cy="3657600"/>
        </p:xfrm>
        <a:graphic>
          <a:graphicData uri="http://schemas.openxmlformats.org/drawingml/2006/table">
            <a:tbl>
              <a:tblPr firstRow="1" bandRow="1">
                <a:tableStyleId>{2D5ABB26-0587-4C30-8999-92F81FD0307C}</a:tableStyleId>
              </a:tblPr>
              <a:tblGrid>
                <a:gridCol w="2073900">
                  <a:extLst>
                    <a:ext uri="{9D8B030D-6E8A-4147-A177-3AD203B41FA5}">
                      <a16:colId xmlns:a16="http://schemas.microsoft.com/office/drawing/2014/main" val="536597441"/>
                    </a:ext>
                  </a:extLst>
                </a:gridCol>
                <a:gridCol w="5859570">
                  <a:extLst>
                    <a:ext uri="{9D8B030D-6E8A-4147-A177-3AD203B41FA5}">
                      <a16:colId xmlns:a16="http://schemas.microsoft.com/office/drawing/2014/main" val="3696510627"/>
                    </a:ext>
                  </a:extLst>
                </a:gridCol>
              </a:tblGrid>
              <a:tr h="0">
                <a:tc>
                  <a:txBody>
                    <a:bodyPr/>
                    <a:lstStyle/>
                    <a:p>
                      <a:r>
                        <a:rPr lang="en-US" sz="1600" b="0" i="0" u="none" strike="noStrike" cap="none" baseline="0" dirty="0" smtClean="0">
                          <a:solidFill>
                            <a:schemeClr val="tx1"/>
                          </a:solidFill>
                          <a:latin typeface="+mn-lt"/>
                          <a:ea typeface="+mn-ea"/>
                          <a:cs typeface="+mn-cs"/>
                          <a:sym typeface="Arial"/>
                        </a:rPr>
                        <a:t>static Method</a:t>
                      </a:r>
                      <a:endParaRPr lang="en-US" sz="1600" b="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Description</a:t>
                      </a:r>
                      <a:endParaRPr lang="en-US" sz="1600" b="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725292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GetLastAccessTime</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the file/directory was last accessed.</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73667"/>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GetLastWriteTime</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the file/directory was last modified.</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25633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Move</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Moves the specified file to a specified location.</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633142"/>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Open</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FileStream</a:t>
                      </a:r>
                      <a:r>
                        <a:rPr lang="en-US" sz="1600" b="0" i="0" u="none" strike="noStrike" cap="none" baseline="0" dirty="0" smtClean="0">
                          <a:solidFill>
                            <a:schemeClr val="tx1"/>
                          </a:solidFill>
                          <a:latin typeface="+mn-lt"/>
                          <a:ea typeface="+mn-ea"/>
                          <a:cs typeface="+mn-cs"/>
                          <a:sym typeface="Arial"/>
                        </a:rPr>
                        <a:t> associated with the specified file and equipped with the specified read/write permissions.</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063288"/>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OpenRead</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read-only </a:t>
                      </a:r>
                      <a:r>
                        <a:rPr lang="en-US" sz="1600" b="0" i="0" u="none" strike="noStrike" cap="none" baseline="0" dirty="0" smtClean="0">
                          <a:solidFill>
                            <a:schemeClr val="tx1"/>
                          </a:solidFill>
                          <a:latin typeface="Consolas" panose="020B0609020204030204" pitchFamily="49" charset="0"/>
                          <a:ea typeface="+mn-ea"/>
                          <a:cs typeface="+mn-cs"/>
                          <a:sym typeface="Arial"/>
                        </a:rPr>
                        <a:t>FileStream</a:t>
                      </a:r>
                      <a:r>
                        <a:rPr lang="en-US" sz="1600" b="0" i="0" u="none" strike="noStrike" cap="none" baseline="0" dirty="0" smtClean="0">
                          <a:solidFill>
                            <a:schemeClr val="tx1"/>
                          </a:solidFill>
                          <a:latin typeface="+mn-lt"/>
                          <a:ea typeface="+mn-ea"/>
                          <a:cs typeface="+mn-cs"/>
                          <a:sym typeface="Arial"/>
                        </a:rPr>
                        <a:t> associated with the specified file.</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28804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OpenText</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StreamReader</a:t>
                      </a:r>
                      <a:r>
                        <a:rPr lang="en-US" sz="1600" b="0" i="0" u="none" strike="noStrike" cap="none" baseline="0" dirty="0" smtClean="0">
                          <a:solidFill>
                            <a:schemeClr val="tx1"/>
                          </a:solidFill>
                          <a:latin typeface="+mn-lt"/>
                          <a:ea typeface="+mn-ea"/>
                          <a:cs typeface="+mn-cs"/>
                          <a:sym typeface="Arial"/>
                        </a:rPr>
                        <a:t> associated with the specified file.</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09177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OpenWrite</a:t>
                      </a:r>
                      <a:endParaRPr lang="en-US" sz="1600" baseline="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write </a:t>
                      </a:r>
                      <a:r>
                        <a:rPr lang="en-US" sz="1600" b="0" i="0" u="none" strike="noStrike" cap="none" baseline="0" dirty="0" smtClean="0">
                          <a:solidFill>
                            <a:schemeClr val="tx1"/>
                          </a:solidFill>
                          <a:latin typeface="Consolas" panose="020B0609020204030204" pitchFamily="49" charset="0"/>
                          <a:ea typeface="+mn-ea"/>
                          <a:cs typeface="+mn-cs"/>
                          <a:sym typeface="Arial"/>
                        </a:rPr>
                        <a:t>FileStream </a:t>
                      </a:r>
                      <a:r>
                        <a:rPr lang="en-US" sz="1600" b="0" i="0" u="none" strike="noStrike" cap="none" baseline="0" dirty="0" smtClean="0">
                          <a:solidFill>
                            <a:schemeClr val="tx1"/>
                          </a:solidFill>
                          <a:latin typeface="+mn-lt"/>
                          <a:ea typeface="+mn-ea"/>
                          <a:cs typeface="+mn-cs"/>
                          <a:sym typeface="Arial"/>
                        </a:rPr>
                        <a:t>associated with the specified file.</a:t>
                      </a:r>
                      <a:endParaRPr 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870936"/>
                  </a:ext>
                </a:extLst>
              </a:tr>
            </a:tbl>
          </a:graphicData>
        </a:graphic>
      </p:graphicFrame>
    </p:spTree>
    <p:extLst>
      <p:ext uri="{BB962C8B-B14F-4D97-AF65-F5344CB8AC3E}">
        <p14:creationId xmlns:p14="http://schemas.microsoft.com/office/powerpoint/2010/main" val="311920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17.9 Classes File and Directory </a:t>
            </a:r>
            <a:r>
              <a:rPr lang="en-US" sz="2000" b="0" dirty="0"/>
              <a:t>(2 of </a:t>
            </a:r>
            <a:r>
              <a:rPr lang="en-US" sz="2000" b="0" dirty="0" smtClean="0"/>
              <a:t>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Class Directory provides capabilities for manipulating directories</a:t>
            </a:r>
            <a:r>
              <a:rPr lang="en-US" altLang="en-US" sz="2400" dirty="0" smtClean="0">
                <a:latin typeface="+mn-lt"/>
              </a:rPr>
              <a:t>.</a:t>
            </a:r>
            <a:endParaRPr lang="en-US" altLang="en-US" sz="2400" dirty="0">
              <a:latin typeface="+mn-lt"/>
            </a:endParaRPr>
          </a:p>
          <a:p>
            <a:r>
              <a:rPr lang="en-US" altLang="en-US" sz="2400" dirty="0">
                <a:latin typeface="+mn-lt"/>
              </a:rPr>
              <a:t>Figure 17.12 lists some of class </a:t>
            </a:r>
            <a:r>
              <a:rPr lang="en-US" altLang="en-US" sz="2400" dirty="0">
                <a:latin typeface="Consolas" panose="020B0609020204030204" pitchFamily="49" charset="0"/>
                <a:cs typeface="Consolas" panose="020B0609020204030204" pitchFamily="49" charset="0"/>
              </a:rPr>
              <a:t>Directory’s static </a:t>
            </a:r>
            <a:r>
              <a:rPr lang="en-US" altLang="en-US" sz="2400" dirty="0">
                <a:latin typeface="+mn-lt"/>
              </a:rPr>
              <a:t>methods for directory manipulation</a:t>
            </a:r>
            <a:r>
              <a:rPr lang="en-US" altLang="en-US" sz="2400" dirty="0" smtClean="0">
                <a:latin typeface="+mn-lt"/>
              </a:rPr>
              <a:t>.</a:t>
            </a:r>
            <a:endParaRPr lang="en-US" altLang="en-US" sz="2400" dirty="0">
              <a:latin typeface="+mn-lt"/>
            </a:endParaRPr>
          </a:p>
          <a:p>
            <a:r>
              <a:rPr lang="en-US" altLang="en-US" sz="2400" dirty="0">
                <a:latin typeface="+mn-lt"/>
              </a:rPr>
              <a:t>The </a:t>
            </a:r>
            <a:r>
              <a:rPr lang="en-US" altLang="en-US" sz="2400" dirty="0">
                <a:latin typeface="Consolas" panose="020B0609020204030204" pitchFamily="49" charset="0"/>
                <a:cs typeface="Consolas" panose="020B0609020204030204" pitchFamily="49" charset="0"/>
              </a:rPr>
              <a:t>DirectoryInfo</a:t>
            </a:r>
            <a:r>
              <a:rPr lang="en-US" altLang="en-US" sz="2400" dirty="0">
                <a:latin typeface="+mn-lt"/>
              </a:rPr>
              <a:t> object returned by method </a:t>
            </a:r>
            <a:r>
              <a:rPr lang="en-US" altLang="en-US" sz="2400" dirty="0">
                <a:latin typeface="Consolas" panose="020B0609020204030204" pitchFamily="49" charset="0"/>
                <a:cs typeface="Consolas" panose="020B0609020204030204" pitchFamily="49" charset="0"/>
              </a:rPr>
              <a:t>CreateDirectory </a:t>
            </a:r>
            <a:r>
              <a:rPr lang="en-US" altLang="en-US" sz="2400" dirty="0">
                <a:latin typeface="+mn-lt"/>
              </a:rPr>
              <a:t>contains information about a directory</a:t>
            </a:r>
            <a:r>
              <a:rPr lang="en-US" altLang="en-US" sz="2400" dirty="0" smtClean="0">
                <a:latin typeface="+mn-lt"/>
              </a:rPr>
              <a:t>.</a:t>
            </a:r>
            <a:endParaRPr lang="en-US" altLang="en-US" sz="2400" dirty="0">
              <a:latin typeface="+mn-lt"/>
            </a:endParaRPr>
          </a:p>
          <a:p>
            <a:r>
              <a:rPr lang="en-US" altLang="en-US" sz="2400" dirty="0">
                <a:latin typeface="+mn-lt"/>
              </a:rPr>
              <a:t>Much of the information contained in class </a:t>
            </a:r>
            <a:r>
              <a:rPr lang="en-US" altLang="en-US" sz="2400" dirty="0">
                <a:latin typeface="Consolas" panose="020B0609020204030204" pitchFamily="49" charset="0"/>
                <a:cs typeface="Consolas" panose="020B0609020204030204" pitchFamily="49" charset="0"/>
              </a:rPr>
              <a:t>DirectoryInfo</a:t>
            </a:r>
            <a:r>
              <a:rPr lang="en-US" altLang="en-US" sz="2400" dirty="0">
                <a:latin typeface="+mn-lt"/>
              </a:rPr>
              <a:t> also can be accessed via the methods of class </a:t>
            </a:r>
            <a:r>
              <a:rPr lang="en-US" altLang="en-US" sz="2400" dirty="0" smtClean="0">
                <a:latin typeface="Consolas" panose="020B0609020204030204" pitchFamily="49" charset="0"/>
                <a:cs typeface="Consolas" panose="020B0609020204030204" pitchFamily="49" charset="0"/>
              </a:rPr>
              <a:t>Directory</a:t>
            </a:r>
            <a:r>
              <a:rPr lang="en-US" altLang="en-US" sz="2400" dirty="0" smtClean="0">
                <a:latin typeface="+mn-lt"/>
              </a:rPr>
              <a:t>.</a:t>
            </a:r>
          </a:p>
        </p:txBody>
      </p:sp>
    </p:spTree>
    <p:extLst>
      <p:ext uri="{BB962C8B-B14F-4D97-AF65-F5344CB8AC3E}">
        <p14:creationId xmlns:p14="http://schemas.microsoft.com/office/powerpoint/2010/main" val="495123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17.12 Directory </a:t>
            </a:r>
            <a:r>
              <a:rPr lang="en-US" dirty="0"/>
              <a:t>Class Static </a:t>
            </a:r>
            <a:r>
              <a:rPr lang="en-US" dirty="0" smtClean="0"/>
              <a:t>Methods </a:t>
            </a:r>
            <a:r>
              <a:rPr lang="en-US" sz="2000" b="0" dirty="0" smtClean="0"/>
              <a:t>(1 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1846025730"/>
              </p:ext>
            </p:extLst>
          </p:nvPr>
        </p:nvGraphicFramePr>
        <p:xfrm>
          <a:off x="631596" y="1671320"/>
          <a:ext cx="7843101" cy="3566160"/>
        </p:xfrm>
        <a:graphic>
          <a:graphicData uri="http://schemas.openxmlformats.org/drawingml/2006/table">
            <a:tbl>
              <a:tblPr firstRow="1" bandRow="1">
                <a:tableStyleId>{2D5ABB26-0587-4C30-8999-92F81FD0307C}</a:tableStyleId>
              </a:tblPr>
              <a:tblGrid>
                <a:gridCol w="2026763">
                  <a:extLst>
                    <a:ext uri="{9D8B030D-6E8A-4147-A177-3AD203B41FA5}">
                      <a16:colId xmlns:a16="http://schemas.microsoft.com/office/drawing/2014/main" val="3482699381"/>
                    </a:ext>
                  </a:extLst>
                </a:gridCol>
                <a:gridCol w="5816338">
                  <a:extLst>
                    <a:ext uri="{9D8B030D-6E8A-4147-A177-3AD203B41FA5}">
                      <a16:colId xmlns:a16="http://schemas.microsoft.com/office/drawing/2014/main" val="812098342"/>
                    </a:ext>
                  </a:extLst>
                </a:gridCol>
              </a:tblGrid>
              <a:tr h="0">
                <a:tc>
                  <a:txBody>
                    <a:bodyPr/>
                    <a:lstStyle/>
                    <a:p>
                      <a:r>
                        <a:rPr lang="en-US" sz="1600" b="0" i="0" u="none" strike="noStrike" cap="none" baseline="0" dirty="0" smtClean="0">
                          <a:solidFill>
                            <a:schemeClr val="tx1"/>
                          </a:solidFill>
                          <a:latin typeface="+mn-lt"/>
                          <a:ea typeface="+mn-ea"/>
                          <a:cs typeface="+mn-cs"/>
                          <a:sym typeface="Arial"/>
                        </a:rPr>
                        <a:t>Static Method</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Description</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0241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CreateDirectory</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Creates a directory and returns its associated </a:t>
                      </a:r>
                      <a:r>
                        <a:rPr lang="en-US" sz="1600" b="0" i="0" u="none" strike="noStrike" cap="none" baseline="0" dirty="0" smtClean="0">
                          <a:solidFill>
                            <a:schemeClr val="tx1"/>
                          </a:solidFill>
                          <a:latin typeface="Consolas" panose="020B0609020204030204" pitchFamily="49" charset="0"/>
                          <a:ea typeface="+mn-ea"/>
                          <a:cs typeface="+mn-cs"/>
                          <a:sym typeface="Arial"/>
                        </a:rPr>
                        <a:t>DirectoryInfo</a:t>
                      </a:r>
                      <a:r>
                        <a:rPr lang="en-US" sz="1600" b="0" i="0" u="none" strike="noStrike" cap="none" baseline="0" dirty="0" smtClean="0">
                          <a:solidFill>
                            <a:schemeClr val="tx1"/>
                          </a:solidFill>
                          <a:latin typeface="+mn-lt"/>
                          <a:ea typeface="+mn-ea"/>
                          <a:cs typeface="+mn-cs"/>
                          <a:sym typeface="Arial"/>
                        </a:rPr>
                        <a:t> object.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49480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Delete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Deletes the specified directory.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411841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Exists</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t>
                      </a:r>
                      <a:r>
                        <a:rPr lang="en-US" sz="1600" b="0" i="0" u="none" strike="noStrike" cap="none" baseline="0" dirty="0" smtClean="0">
                          <a:solidFill>
                            <a:schemeClr val="tx1"/>
                          </a:solidFill>
                          <a:latin typeface="Consolas" panose="020B0609020204030204" pitchFamily="49" charset="0"/>
                          <a:ea typeface="+mn-ea"/>
                          <a:cs typeface="+mn-cs"/>
                          <a:sym typeface="Arial"/>
                        </a:rPr>
                        <a:t>true</a:t>
                      </a:r>
                      <a:r>
                        <a:rPr lang="en-US" sz="1600" b="0" i="0" u="none" strike="noStrike" cap="none" baseline="0" dirty="0" smtClean="0">
                          <a:solidFill>
                            <a:schemeClr val="tx1"/>
                          </a:solidFill>
                          <a:latin typeface="+mn-lt"/>
                          <a:ea typeface="+mn-ea"/>
                          <a:cs typeface="+mn-cs"/>
                          <a:sym typeface="Arial"/>
                        </a:rPr>
                        <a:t> if the specified directory exists and </a:t>
                      </a:r>
                      <a:r>
                        <a:rPr lang="en-US" sz="1600" b="0" i="0" u="none" strike="noStrike" cap="none" baseline="0" dirty="0" smtClean="0">
                          <a:solidFill>
                            <a:schemeClr val="tx1"/>
                          </a:solidFill>
                          <a:latin typeface="Consolas" panose="020B0609020204030204" pitchFamily="49" charset="0"/>
                          <a:ea typeface="+mn-ea"/>
                          <a:cs typeface="+mn-cs"/>
                          <a:sym typeface="Arial"/>
                        </a:rPr>
                        <a:t>false</a:t>
                      </a:r>
                      <a:r>
                        <a:rPr lang="en-US" sz="1600" b="0" i="0" u="none" strike="noStrike" cap="none" baseline="0" dirty="0" smtClean="0">
                          <a:solidFill>
                            <a:schemeClr val="tx1"/>
                          </a:solidFill>
                          <a:latin typeface="+mn-lt"/>
                          <a:ea typeface="+mn-ea"/>
                          <a:cs typeface="+mn-cs"/>
                          <a:sym typeface="Arial"/>
                        </a:rPr>
                        <a:t> otherwise.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19116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GetDirectories</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string</a:t>
                      </a:r>
                      <a:r>
                        <a:rPr lang="en-US" sz="1600" b="0" i="0" u="none" strike="noStrike" cap="none" baseline="0" dirty="0" smtClean="0">
                          <a:solidFill>
                            <a:schemeClr val="tx1"/>
                          </a:solidFill>
                          <a:latin typeface="+mn-lt"/>
                          <a:ea typeface="+mn-ea"/>
                          <a:cs typeface="+mn-cs"/>
                          <a:sym typeface="Arial"/>
                        </a:rPr>
                        <a:t> array containing the names of the subdirectories in the specified directory.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4085900"/>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GetFiles</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string</a:t>
                      </a:r>
                      <a:r>
                        <a:rPr lang="en-US" sz="1600" b="0" i="0" u="none" strike="noStrike" cap="none" baseline="0" dirty="0" smtClean="0">
                          <a:solidFill>
                            <a:schemeClr val="tx1"/>
                          </a:solidFill>
                          <a:latin typeface="+mn-lt"/>
                          <a:ea typeface="+mn-ea"/>
                          <a:cs typeface="+mn-cs"/>
                          <a:sym typeface="Arial"/>
                        </a:rPr>
                        <a:t> array containing the names of the files in the specified directory.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796017"/>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GetCreationTime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the directory was created.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731003"/>
                  </a:ext>
                </a:extLst>
              </a:tr>
            </a:tbl>
          </a:graphicData>
        </a:graphic>
      </p:graphicFrame>
    </p:spTree>
    <p:extLst>
      <p:ext uri="{BB962C8B-B14F-4D97-AF65-F5344CB8AC3E}">
        <p14:creationId xmlns:p14="http://schemas.microsoft.com/office/powerpoint/2010/main" val="4028349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17.12 Directory Class Static Methods </a:t>
            </a:r>
            <a:r>
              <a:rPr lang="en-US" sz="2000" b="0" dirty="0" smtClean="0"/>
              <a:t>(2 </a:t>
            </a:r>
            <a:r>
              <a:rPr lang="en-US" sz="2000" b="0" dirty="0"/>
              <a:t>of 2)</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43511947"/>
              </p:ext>
            </p:extLst>
          </p:nvPr>
        </p:nvGraphicFramePr>
        <p:xfrm>
          <a:off x="763570" y="1673450"/>
          <a:ext cx="7696986" cy="1828800"/>
        </p:xfrm>
        <a:graphic>
          <a:graphicData uri="http://schemas.openxmlformats.org/drawingml/2006/table">
            <a:tbl>
              <a:tblPr firstRow="1" bandRow="1">
                <a:tableStyleId>{2D5ABB26-0587-4C30-8999-92F81FD0307C}</a:tableStyleId>
              </a:tblPr>
              <a:tblGrid>
                <a:gridCol w="2064471">
                  <a:extLst>
                    <a:ext uri="{9D8B030D-6E8A-4147-A177-3AD203B41FA5}">
                      <a16:colId xmlns:a16="http://schemas.microsoft.com/office/drawing/2014/main" val="1492681638"/>
                    </a:ext>
                  </a:extLst>
                </a:gridCol>
                <a:gridCol w="5632515">
                  <a:extLst>
                    <a:ext uri="{9D8B030D-6E8A-4147-A177-3AD203B41FA5}">
                      <a16:colId xmlns:a16="http://schemas.microsoft.com/office/drawing/2014/main" val="3351795660"/>
                    </a:ext>
                  </a:extLst>
                </a:gridCol>
              </a:tblGrid>
              <a:tr h="0">
                <a:tc>
                  <a:txBody>
                    <a:bodyPr/>
                    <a:lstStyle/>
                    <a:p>
                      <a:r>
                        <a:rPr lang="en-US" sz="1600" b="0" i="0" u="none" strike="noStrike" cap="none" baseline="0" dirty="0" smtClean="0">
                          <a:solidFill>
                            <a:schemeClr val="tx1"/>
                          </a:solidFill>
                          <a:latin typeface="+mn-lt"/>
                          <a:ea typeface="+mn-ea"/>
                          <a:cs typeface="+mn-cs"/>
                          <a:sym typeface="Arial"/>
                        </a:rPr>
                        <a:t>Static Method</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Description</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894411"/>
                  </a:ext>
                </a:extLst>
              </a:tr>
              <a:tr h="0">
                <a:tc>
                  <a:txBody>
                    <a:bodyPr/>
                    <a:lstStyle/>
                    <a:p>
                      <a:r>
                        <a:rPr lang="en-US" sz="1600" b="0" i="0" u="none" strike="noStrike" cap="none" baseline="0" dirty="0" smtClean="0">
                          <a:solidFill>
                            <a:schemeClr val="tx1"/>
                          </a:solidFill>
                          <a:latin typeface="+mn-lt"/>
                          <a:ea typeface="+mn-ea"/>
                          <a:cs typeface="+mn-cs"/>
                          <a:sym typeface="Arial"/>
                        </a:rPr>
                        <a:t>GetLastAccessTime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the directory was last accessed.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356950"/>
                  </a:ext>
                </a:extLst>
              </a:tr>
              <a:tr h="0">
                <a:tc>
                  <a:txBody>
                    <a:bodyPr/>
                    <a:lstStyle/>
                    <a:p>
                      <a:r>
                        <a:rPr lang="en-US" sz="1600" b="0" i="0" u="none" strike="noStrike" cap="none" baseline="0" dirty="0" smtClean="0">
                          <a:solidFill>
                            <a:schemeClr val="tx1"/>
                          </a:solidFill>
                          <a:latin typeface="+mn-lt"/>
                          <a:ea typeface="+mn-ea"/>
                          <a:cs typeface="+mn-cs"/>
                          <a:sym typeface="Arial"/>
                        </a:rPr>
                        <a:t>GetLastWriteTime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items were last written to the directory.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835305"/>
                  </a:ext>
                </a:extLst>
              </a:tr>
              <a:tr h="0">
                <a:tc>
                  <a:txBody>
                    <a:bodyPr/>
                    <a:lstStyle/>
                    <a:p>
                      <a:r>
                        <a:rPr lang="en-US" sz="1600" b="0" i="0" u="none" strike="noStrike" cap="none" baseline="0" dirty="0" smtClean="0">
                          <a:solidFill>
                            <a:schemeClr val="tx1"/>
                          </a:solidFill>
                          <a:latin typeface="+mn-lt"/>
                          <a:ea typeface="+mn-ea"/>
                          <a:cs typeface="+mn-cs"/>
                          <a:sym typeface="Arial"/>
                        </a:rPr>
                        <a:t>Move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Moves the specified directory to a specified location.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4263878"/>
                  </a:ext>
                </a:extLst>
              </a:tr>
            </a:tbl>
          </a:graphicData>
        </a:graphic>
      </p:graphicFrame>
    </p:spTree>
    <p:extLst>
      <p:ext uri="{BB962C8B-B14F-4D97-AF65-F5344CB8AC3E}">
        <p14:creationId xmlns:p14="http://schemas.microsoft.com/office/powerpoint/2010/main" val="211763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17.9 Classes File and Directory </a:t>
            </a:r>
            <a:r>
              <a:rPr lang="en-US" sz="2000" b="0" dirty="0" smtClean="0"/>
              <a:t>(3 </a:t>
            </a:r>
            <a:r>
              <a:rPr lang="en-US" sz="2000" b="0" dirty="0"/>
              <a:t>of 5)</a:t>
            </a:r>
            <a:endParaRPr lang="en-US" dirty="0"/>
          </a:p>
        </p:txBody>
      </p:sp>
      <p:sp>
        <p:nvSpPr>
          <p:cNvPr id="3" name="Text Placeholder 2"/>
          <p:cNvSpPr>
            <a:spLocks noGrp="1"/>
          </p:cNvSpPr>
          <p:nvPr>
            <p:ph type="body" idx="1"/>
          </p:nvPr>
        </p:nvSpPr>
        <p:spPr>
          <a:xfrm>
            <a:off x="457200" y="1600201"/>
            <a:ext cx="8229600" cy="2057400"/>
          </a:xfrm>
        </p:spPr>
        <p:txBody>
          <a:bodyPr/>
          <a:lstStyle/>
          <a:p>
            <a:pPr marL="109537" indent="0">
              <a:buNone/>
            </a:pPr>
            <a:r>
              <a:rPr lang="en-US" sz="2400" b="1" dirty="0">
                <a:latin typeface="+mn-lt"/>
              </a:rPr>
              <a:t>Demonstrating Classes File and Directory</a:t>
            </a:r>
          </a:p>
          <a:p>
            <a:r>
              <a:rPr lang="en-US" sz="2400" dirty="0">
                <a:latin typeface="+mn-lt"/>
              </a:rPr>
              <a:t>Class </a:t>
            </a:r>
            <a:r>
              <a:rPr lang="en-US" sz="2400" dirty="0">
                <a:latin typeface="Consolas" panose="020B0609020204030204" pitchFamily="49" charset="0"/>
                <a:cs typeface="Consolas" panose="020B0609020204030204" pitchFamily="49" charset="0"/>
              </a:rPr>
              <a:t>FileTestForm </a:t>
            </a:r>
            <a:r>
              <a:rPr lang="en-US" sz="2400" dirty="0" smtClean="0">
                <a:latin typeface="+mn-lt"/>
              </a:rPr>
              <a:t>(Figure 17.13</a:t>
            </a:r>
            <a:r>
              <a:rPr lang="en-US" sz="2400" dirty="0">
                <a:latin typeface="+mn-lt"/>
              </a:rPr>
              <a:t>) uses File and Directory methods to access file and directory information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75021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a:t>
            </a:r>
            <a:r>
              <a:rPr lang="en-US" dirty="0" smtClean="0"/>
              <a:t>Directory </a:t>
            </a:r>
            <a:r>
              <a:rPr lang="en-US" sz="2000" b="0" dirty="0" smtClean="0"/>
              <a:t>(1 of 8)</a:t>
            </a:r>
            <a:endParaRPr lang="en-US" sz="2000" b="0" dirty="0"/>
          </a:p>
        </p:txBody>
      </p:sp>
      <p:pic>
        <p:nvPicPr>
          <p:cNvPr id="4" name="Picture 3" descr="Program code for using classes file and directory. Line 1: forward slash, forward slash, f i g period 17.13, colon, file test form, period, c s. Line 2: forward slash, forward slash, using classes file and directory, period. Line 3: using system, semicolon. Line 4: using system, period, windows, period, forms, semicolon. Line 5: using system, period, i o, semicolon. Line 6: blank. Line 7: namespace file test. Line 8: left brace. Line 9, indented once: forward slash, forward slash, displays contents of files and directories. Line 10, indented once: public partial class file test form, colon, form. Line 11, indented once: left brace. Line 12, indented twice: forward slash, forward slash, parameter less, constructor. Line 13, indented twice: public file test form, left parenthesis, right parenthesis. Line 14, indented twice: left brace. Line 15, indented twice: initialize component, left parenthesis, right parenthesis, semicolon. Line 16, indented once: right brace. Line 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733550"/>
            <a:ext cx="7480300" cy="3390900"/>
          </a:xfrm>
          <a:prstGeom prst="rect">
            <a:avLst/>
          </a:prstGeom>
        </p:spPr>
      </p:pic>
    </p:spTree>
    <p:extLst>
      <p:ext uri="{BB962C8B-B14F-4D97-AF65-F5344CB8AC3E}">
        <p14:creationId xmlns:p14="http://schemas.microsoft.com/office/powerpoint/2010/main" val="4079943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(2 </a:t>
            </a:r>
            <a:r>
              <a:rPr lang="en-US" sz="2000" b="0" dirty="0"/>
              <a:t>of 8)</a:t>
            </a:r>
            <a:endParaRPr lang="en-US" dirty="0"/>
          </a:p>
        </p:txBody>
      </p:sp>
      <p:pic>
        <p:nvPicPr>
          <p:cNvPr id="5" name="Picture 4" descr="Program code for using classes file and directory. Line 18, indented once: forward slash, forward slash, invoked when user presses key. Line 19, indented once: private void input text box, underscore key down, left parenthesis, object sender, comma, key event a r g s e, right parenthesis. Line 20, indented once: left brace. Line 21, indented twice: forward slash, forward slash, determine whether user pressed enter key. Line 22, indented twice: if, left parenthesis, e, period, key code, = = keys, period, enter, right parenthesis. Line 23, indented twice: left brace. Line 24, indented three times: forward slash, forward slash, get user specified file or directory. Line 25, indented three times: string filename = input text box, period, text, semicolon. Line 26: blank. Line 27, indented three times: forward slash, forward slash, determine whether filename is a file. Line 28, indented three times: if, left parenthesis, file, period, exists, left parenthesis, filename, right parenthesis, right parenthesis. Line 29, indented three times: left brace. Line 30, indented four times: forward slash, forward slash, get file apostrophe s creation date, comma, modification date, comma, et cetera, period. Line 31, indented four times: get information, left parenthesis, filename, right parenthesis, semicolon. Line 32: blank. Line 33, indented four times: forward slash, forward slash, display file contents through stream reader. Line 34, indented four times: try. Line 35, indented four times: left brace. Line 36, indented five times: forward slash, forward slash, obtain reader and file contents. Line 37, indented five times: using, left parenthesis, v a r stream = new stream reader, left parenthesis, filename, right parenthesis, right parenthesis. Line 38, indented five times: left brace. Line 39, indented six times: output text box, period, append text, left parenthesis, stream, period, read to end, left parenthesis, right parenthesis, right parenthesis, semicolon. Line 40, indented five times: right brace. Line 41, indented four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5740"/>
            <a:ext cx="7467600" cy="4851400"/>
          </a:xfrm>
          <a:prstGeom prst="rect">
            <a:avLst/>
          </a:prstGeom>
        </p:spPr>
      </p:pic>
    </p:spTree>
    <p:extLst>
      <p:ext uri="{BB962C8B-B14F-4D97-AF65-F5344CB8AC3E}">
        <p14:creationId xmlns:p14="http://schemas.microsoft.com/office/powerpoint/2010/main" val="257163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(3 </a:t>
            </a:r>
            <a:r>
              <a:rPr lang="en-US" sz="2000" b="0" dirty="0"/>
              <a:t>of 8)</a:t>
            </a:r>
            <a:endParaRPr lang="en-US" dirty="0"/>
          </a:p>
        </p:txBody>
      </p:sp>
      <p:pic>
        <p:nvPicPr>
          <p:cNvPr id="5" name="Picture 4" descr="Program code for using classes file and directory. Line 42, indented four times: catch, left parenthesis, i o exception, right parenthesis. Line 43, indented four times: left brace. Line 44, indented five times: message box, period, show, left parenthesis, open quotes, error reading from file, close quotes, comma. Line 45, indented six times: file error, comma, message box, buttons, period, ok, comma. Line 46, indented six times: message box, icon, period, error, right parenthesis, semicolon. Line 47, indented four times: right brace. Line 48, indented three times: right brace. Line 49, indented three times: forward slash, forward slash, determine whether filename is a directory. Line 50, indented three times: else if, left parenthesis, directory, period, exists, left parenthesis, filename, right parenthesis, right parenthesis. Line 51, indented three times: left brace. Line 52, indented four times: forward slash, forward slash, get directory’s creation date, comma. Line 53, indented four times: forward slash, forward slash, modification date, comma, et cetera, period. Line 54, indented four times: get information, left parenthesis, filename, right parenthesis, semicolon. Line 55: blank. Line 56, indented four times: forward slash, forward slash, obtain directory list of specified directory. Line 57, indented four times: string open bracket close bracket directory list, =. Line 58, indented five times: directory, period, get directories, left parenthesis, filename, right parenthesis, semicolon. Line 59: blank. Line 60, indented four times: output text box, period, append text, left parenthesis, open quotes, directory contents, colon, back slash n, close quotes, right parenthesis, semicolon. Line 6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5023"/>
            <a:ext cx="7467600" cy="4089400"/>
          </a:xfrm>
          <a:prstGeom prst="rect">
            <a:avLst/>
          </a:prstGeom>
        </p:spPr>
      </p:pic>
    </p:spTree>
    <p:extLst>
      <p:ext uri="{BB962C8B-B14F-4D97-AF65-F5344CB8AC3E}">
        <p14:creationId xmlns:p14="http://schemas.microsoft.com/office/powerpoint/2010/main" val="30936749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(4 </a:t>
            </a:r>
            <a:r>
              <a:rPr lang="en-US" sz="2000" b="0" dirty="0"/>
              <a:t>of 8)</a:t>
            </a:r>
            <a:endParaRPr lang="en-US" dirty="0"/>
          </a:p>
        </p:txBody>
      </p:sp>
      <p:pic>
        <p:nvPicPr>
          <p:cNvPr id="5" name="Picture 4" descr="Program code for using classes file and directory. Line 62, indented four times: forward slash, forward slash, output directory list contents. Line 63, indented four times: for each, left parenthesis, v a r directory in directory list, right parenthesis. Line 64, indented four times: left brace. Line 65, indented five times: output text box, period, append text, left parenthesis, dollar, open quotes, left brace, directory right brace back slash n, close quotes, right parenthesis, semicolon. Line 66, indented four times: right brace. Line 67, indented four times: right brace. Line 68, indented four times: else. Line 69, indented four times: left brace. Line 70, indented five times: forward slash, forward slash, notify user that neither file nor directory exists. Line 71, indented five times: message box, period, show, left parenthesis. Line 72, indented six times: dollar, open quotes, left brace, input text box, period, text right brace does not exist, close quotes, comma, open quotes, file error, close quotes, comma. Line 73, indented six times: message box, buttons, period, ok, comma, message box, icon, period, error, right parenthesis, semicolon. Line 74, indented four times: right brace. Line 75, indented three times: right brace. Line 76, indented twice: right brace. Line 7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826" y="1730176"/>
            <a:ext cx="7688349" cy="3377001"/>
          </a:xfrm>
          <a:prstGeom prst="rect">
            <a:avLst/>
          </a:prstGeom>
        </p:spPr>
      </p:pic>
    </p:spTree>
    <p:extLst>
      <p:ext uri="{BB962C8B-B14F-4D97-AF65-F5344CB8AC3E}">
        <p14:creationId xmlns:p14="http://schemas.microsoft.com/office/powerpoint/2010/main" val="4048074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(5 </a:t>
            </a:r>
            <a:r>
              <a:rPr lang="en-US" sz="2000" b="0" dirty="0"/>
              <a:t>of 8)</a:t>
            </a:r>
            <a:endParaRPr lang="en-US" dirty="0"/>
          </a:p>
        </p:txBody>
      </p:sp>
      <p:pic>
        <p:nvPicPr>
          <p:cNvPr id="5" name="Picture 4" descr="Program code for using classes file and directory. Line 78, indented twice: forward slash, forward slash, get information on file or directory, comma. Line 79, indented twice: forward slash, forward slash, and output it to output text box. Line 80, indented twice: private void get information, left parenthesis, string filename, right parenthesis. Line 81, indented twice: left brace. Line 82, indented three times: output text box, period, clear, left parenthesis, right parenthesis, semicolon. Line 83: blank. Line 84, indented three times: forward slash, forward slash, output that file or directory exists. Line 85, indented three times: output text box, period, append text, left parenthesis, dollar, open quotes, left brace, filename right brace exists back slash n, close quotes, right parenthesis, semicolon. Line 86: blank. Line 87, indented three times: forward slash, forward slash, output when file or directory was created. Line 88, indented three times: output text box, period, append text, left parenthesis. Line 89, indented four times: dollar, open quotes, created colon, left brace, file, period, get creation time, left parenthesis, filename, right parenthesis, right brace back slash n, close quotes, +. Line 90, indented four times: environment, period, newline, right parenthesis, semicolon. Line 9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35" y="1796124"/>
            <a:ext cx="7938197" cy="3281484"/>
          </a:xfrm>
          <a:prstGeom prst="rect">
            <a:avLst/>
          </a:prstGeom>
        </p:spPr>
      </p:pic>
    </p:spTree>
    <p:extLst>
      <p:ext uri="{BB962C8B-B14F-4D97-AF65-F5344CB8AC3E}">
        <p14:creationId xmlns:p14="http://schemas.microsoft.com/office/powerpoint/2010/main" val="149233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36568" cy="1097279"/>
          </a:xfrm>
        </p:spPr>
        <p:txBody>
          <a:bodyPr/>
          <a:lstStyle/>
          <a:p>
            <a:r>
              <a:rPr lang="en-US" dirty="0"/>
              <a:t>17.3 Creating a Sequential-Access Text </a:t>
            </a:r>
            <a:r>
              <a:rPr lang="en-US" dirty="0" smtClean="0"/>
              <a:t>File </a:t>
            </a:r>
            <a:r>
              <a:rPr lang="en-US" sz="2000" b="0" dirty="0" smtClean="0"/>
              <a:t>(1 of 11)</a:t>
            </a:r>
            <a:endParaRPr lang="en-US" sz="2000" b="0" dirty="0"/>
          </a:p>
        </p:txBody>
      </p:sp>
      <p:sp>
        <p:nvSpPr>
          <p:cNvPr id="3" name="Text Placeholder 2"/>
          <p:cNvSpPr>
            <a:spLocks noGrp="1"/>
          </p:cNvSpPr>
          <p:nvPr>
            <p:ph type="body" idx="1"/>
          </p:nvPr>
        </p:nvSpPr>
        <p:spPr>
          <a:xfrm>
            <a:off x="457200" y="1600201"/>
            <a:ext cx="388186" cy="449179"/>
          </a:xfrm>
        </p:spPr>
        <p:txBody>
          <a:bodyPr/>
          <a:lstStyle/>
          <a:p>
            <a:r>
              <a:rPr lang="en-US" altLang="en-US" sz="2400" dirty="0">
                <a:latin typeface="+mn-lt"/>
              </a:rPr>
              <a:t> </a:t>
            </a: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1873355339"/>
              </p:ext>
            </p:extLst>
          </p:nvPr>
        </p:nvGraphicFramePr>
        <p:xfrm>
          <a:off x="813302" y="1710450"/>
          <a:ext cx="535205" cy="356804"/>
        </p:xfrm>
        <a:graphic>
          <a:graphicData uri="http://schemas.openxmlformats.org/presentationml/2006/ole">
            <mc:AlternateContent xmlns:mc="http://schemas.openxmlformats.org/markup-compatibility/2006">
              <mc:Choice xmlns:v="urn:schemas-microsoft-com:vml" Requires="v">
                <p:oleObj spid="_x0000_s3546" name="Equation" r:id="rId3" imgW="266400" imgH="177480" progId="Equation.DSMT4">
                  <p:embed/>
                </p:oleObj>
              </mc:Choice>
              <mc:Fallback>
                <p:oleObj name="Equation" r:id="rId3" imgW="266400" imgH="177480" progId="Equation.DSMT4">
                  <p:embed/>
                  <p:pic>
                    <p:nvPicPr>
                      <p:cNvPr id="0" name=""/>
                      <p:cNvPicPr/>
                      <p:nvPr/>
                    </p:nvPicPr>
                    <p:blipFill>
                      <a:blip r:embed="rId4"/>
                      <a:stretch>
                        <a:fillRect/>
                      </a:stretch>
                    </p:blipFill>
                    <p:spPr>
                      <a:xfrm>
                        <a:off x="813302" y="1710450"/>
                        <a:ext cx="535205" cy="356804"/>
                      </a:xfrm>
                      <a:prstGeom prst="rect">
                        <a:avLst/>
                      </a:prstGeom>
                    </p:spPr>
                  </p:pic>
                </p:oleObj>
              </mc:Fallback>
            </mc:AlternateContent>
          </a:graphicData>
        </a:graphic>
      </p:graphicFrame>
      <p:sp>
        <p:nvSpPr>
          <p:cNvPr id="4" name="Text Placeholder 3"/>
          <p:cNvSpPr>
            <a:spLocks noGrp="1"/>
          </p:cNvSpPr>
          <p:nvPr>
            <p:ph sz="quarter" idx="13"/>
          </p:nvPr>
        </p:nvSpPr>
        <p:spPr>
          <a:xfrm>
            <a:off x="1373189" y="1616327"/>
            <a:ext cx="4188625" cy="433053"/>
          </a:xfrm>
        </p:spPr>
        <p:txBody>
          <a:bodyPr/>
          <a:lstStyle/>
          <a:p>
            <a:pPr marL="432" indent="0">
              <a:buNone/>
            </a:pPr>
            <a:r>
              <a:rPr lang="en-US" altLang="en-US" sz="2400" dirty="0">
                <a:latin typeface="+mn-lt"/>
              </a:rPr>
              <a:t>imposes no structure on files</a:t>
            </a:r>
            <a:r>
              <a:rPr lang="en-US" altLang="en-US" sz="2400" dirty="0" smtClean="0">
                <a:latin typeface="+mn-lt"/>
              </a:rPr>
              <a:t>.</a:t>
            </a:r>
            <a:endParaRPr lang="en-US" altLang="en-US" sz="2400" dirty="0">
              <a:latin typeface="+mn-lt"/>
            </a:endParaRPr>
          </a:p>
        </p:txBody>
      </p:sp>
      <p:sp>
        <p:nvSpPr>
          <p:cNvPr id="8" name="Content Placeholder 7"/>
          <p:cNvSpPr>
            <a:spLocks noGrp="1"/>
          </p:cNvSpPr>
          <p:nvPr>
            <p:ph sz="quarter" idx="17"/>
          </p:nvPr>
        </p:nvSpPr>
        <p:spPr>
          <a:xfrm>
            <a:off x="460375" y="2160139"/>
            <a:ext cx="6909348" cy="500063"/>
          </a:xfrm>
        </p:spPr>
        <p:txBody>
          <a:bodyPr/>
          <a:lstStyle/>
          <a:p>
            <a:pPr marL="255600" indent="-255600"/>
            <a:r>
              <a:rPr lang="en-US" altLang="en-US" sz="2400" dirty="0" smtClean="0">
                <a:latin typeface="+mn-lt"/>
              </a:rPr>
              <a:t>Thus</a:t>
            </a:r>
            <a:r>
              <a:rPr lang="en-US" altLang="en-US" sz="2400" dirty="0">
                <a:latin typeface="+mn-lt"/>
              </a:rPr>
              <a:t>, the concept of a “record” does not exist in</a:t>
            </a:r>
            <a:endParaRPr lang="en-US" sz="2400" dirty="0">
              <a:latin typeface="+mn-lt"/>
            </a:endParaRPr>
          </a:p>
        </p:txBody>
      </p:sp>
      <p:graphicFrame>
        <p:nvGraphicFramePr>
          <p:cNvPr id="10" name="Object 9" descr="C sharp"/>
          <p:cNvGraphicFramePr>
            <a:graphicFrameLocks noChangeAspect="1"/>
          </p:cNvGraphicFramePr>
          <p:nvPr>
            <p:extLst>
              <p:ext uri="{D42A27DB-BD31-4B8C-83A1-F6EECF244321}">
                <p14:modId xmlns:p14="http://schemas.microsoft.com/office/powerpoint/2010/main" val="1920216311"/>
              </p:ext>
            </p:extLst>
          </p:nvPr>
        </p:nvGraphicFramePr>
        <p:xfrm>
          <a:off x="7340027" y="2260601"/>
          <a:ext cx="484513" cy="323010"/>
        </p:xfrm>
        <a:graphic>
          <a:graphicData uri="http://schemas.openxmlformats.org/presentationml/2006/ole">
            <mc:AlternateContent xmlns:mc="http://schemas.openxmlformats.org/markup-compatibility/2006">
              <mc:Choice xmlns:v="urn:schemas-microsoft-com:vml" Requires="v">
                <p:oleObj spid="_x0000_s3547" name="Equation" r:id="rId5" imgW="266400" imgH="177480" progId="Equation.DSMT4">
                  <p:embed/>
                </p:oleObj>
              </mc:Choice>
              <mc:Fallback>
                <p:oleObj name="Equation" r:id="rId5" imgW="266400" imgH="177480" progId="Equation.DSMT4">
                  <p:embed/>
                  <p:pic>
                    <p:nvPicPr>
                      <p:cNvPr id="0" name=""/>
                      <p:cNvPicPr/>
                      <p:nvPr/>
                    </p:nvPicPr>
                    <p:blipFill>
                      <a:blip r:embed="rId6"/>
                      <a:stretch>
                        <a:fillRect/>
                      </a:stretch>
                    </p:blipFill>
                    <p:spPr>
                      <a:xfrm>
                        <a:off x="7340027" y="2260601"/>
                        <a:ext cx="484513" cy="323010"/>
                      </a:xfrm>
                      <a:prstGeom prst="rect">
                        <a:avLst/>
                      </a:prstGeom>
                    </p:spPr>
                  </p:pic>
                </p:oleObj>
              </mc:Fallback>
            </mc:AlternateContent>
          </a:graphicData>
        </a:graphic>
      </p:graphicFrame>
      <p:sp>
        <p:nvSpPr>
          <p:cNvPr id="6" name="Content Placeholder 5"/>
          <p:cNvSpPr>
            <a:spLocks noGrp="1"/>
          </p:cNvSpPr>
          <p:nvPr>
            <p:ph sz="quarter" idx="15"/>
          </p:nvPr>
        </p:nvSpPr>
        <p:spPr>
          <a:xfrm>
            <a:off x="749134" y="2632819"/>
            <a:ext cx="843996" cy="431226"/>
          </a:xfrm>
        </p:spPr>
        <p:txBody>
          <a:bodyPr/>
          <a:lstStyle/>
          <a:p>
            <a:pPr marL="0" indent="0">
              <a:buNone/>
            </a:pPr>
            <a:r>
              <a:rPr lang="en-US" altLang="en-US" sz="2400" dirty="0">
                <a:latin typeface="+mn-lt"/>
              </a:rPr>
              <a:t>files</a:t>
            </a:r>
            <a:r>
              <a:rPr lang="en-US" altLang="en-US" sz="2400" dirty="0" smtClean="0">
                <a:latin typeface="+mn-lt"/>
              </a:rPr>
              <a:t>.</a:t>
            </a:r>
            <a:endParaRPr lang="en-US" altLang="en-US" sz="2400" dirty="0">
              <a:latin typeface="+mn-lt"/>
            </a:endParaRPr>
          </a:p>
        </p:txBody>
      </p:sp>
      <p:sp>
        <p:nvSpPr>
          <p:cNvPr id="5" name="Content Placeholder 4"/>
          <p:cNvSpPr>
            <a:spLocks noGrp="1"/>
          </p:cNvSpPr>
          <p:nvPr>
            <p:ph sz="quarter" idx="14"/>
          </p:nvPr>
        </p:nvSpPr>
        <p:spPr>
          <a:xfrm>
            <a:off x="460375" y="3156565"/>
            <a:ext cx="7960107" cy="926467"/>
          </a:xfrm>
        </p:spPr>
        <p:txBody>
          <a:bodyPr/>
          <a:lstStyle/>
          <a:p>
            <a:pPr marL="255600"/>
            <a:r>
              <a:rPr lang="en-US" altLang="en-US" sz="2400" dirty="0">
                <a:latin typeface="+mn-lt"/>
              </a:rPr>
              <a:t>This means that you must structure files to meet the requirements of your apps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090226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(6 </a:t>
            </a:r>
            <a:r>
              <a:rPr lang="en-US" sz="2000" b="0" dirty="0"/>
              <a:t>of 8)</a:t>
            </a:r>
            <a:endParaRPr lang="en-US" dirty="0"/>
          </a:p>
        </p:txBody>
      </p:sp>
      <p:pic>
        <p:nvPicPr>
          <p:cNvPr id="5" name="Picture 4" descr="Line 92, indented three times: forward slash, forward slash, output when file or directory was last modified. Line 93, indented three times: output text box, period, append text, left parenthesis. Line 94, indented four times: dollar, open quotes, last modified colon, left brace, file, period, get last write time, left parenthesis, filename, right parenthesis, right brace back slash n, close quotes, +. Line 95, indented four times: environment, period, newline, right parenthesis, semicolon. Line 96: blank. Line 97, indented three times: forward slash, forward slash, output when file or directory was last accessed. Line 98, indented three times: output text box, period, append text, left parenthesis. Line 99, indented four times: dollar, open quotes, last accessed colon, left brace, file, period, get last access time, left parenthesis, filename, right parenthesis, right brace back slash n, close quotes, +. Line 100, indented four times: environment, period, newline, right parenthesis, semicolon. Line 101, indented twice: right brace. Line 102, indented once: right brace. Line 10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5" y="1727694"/>
            <a:ext cx="7927008" cy="2817593"/>
          </a:xfrm>
          <a:prstGeom prst="rect">
            <a:avLst/>
          </a:prstGeom>
        </p:spPr>
      </p:pic>
    </p:spTree>
    <p:extLst>
      <p:ext uri="{BB962C8B-B14F-4D97-AF65-F5344CB8AC3E}">
        <p14:creationId xmlns:p14="http://schemas.microsoft.com/office/powerpoint/2010/main" val="265277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(7 </a:t>
            </a:r>
            <a:r>
              <a:rPr lang="en-US" sz="2000" b="0" dirty="0"/>
              <a:t>of 8)</a:t>
            </a:r>
            <a:endParaRPr lang="en-US" dirty="0"/>
          </a:p>
        </p:txBody>
      </p:sp>
      <p:pic>
        <p:nvPicPr>
          <p:cNvPr id="5" name="Picture 4" descr="A, viewing the contents of file, quotes dot t x t. A file test dialog box has a field titled, enter file or directory. The field reads as follows. C colon back slash users back slash Paul Deitel back slash documents back slash quotes dot t x t. A box below the file or directory field lists the created, last modified, and last accessed dates for the file, as well as the contents of the file. I can only assume that a do not file document is filed in a do not file file. Senator Frank Church, Senate Intelligence Subcommittee Hearing, 1975. Consciousness, does not appear to itself chopped up in bits. A river or a stream are the metaphors by which it is most naturally described. William James. B, viewing all directories in C colon back slash program files. The file test dialog box has a field tiled, enter file or directory. The field reads, C colon back slash program files. A box below the file or directory field lists the directory, its created, last modified, and last accessed dates, as well as its contents. The contents consist of additional director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16" y="1785538"/>
            <a:ext cx="7467600" cy="3200400"/>
          </a:xfrm>
          <a:prstGeom prst="rect">
            <a:avLst/>
          </a:prstGeom>
        </p:spPr>
      </p:pic>
    </p:spTree>
    <p:extLst>
      <p:ext uri="{BB962C8B-B14F-4D97-AF65-F5344CB8AC3E}">
        <p14:creationId xmlns:p14="http://schemas.microsoft.com/office/powerpoint/2010/main" val="13904886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17.13 Using Classes File and Directory </a:t>
            </a:r>
            <a:r>
              <a:rPr lang="en-US" sz="2000" b="0" dirty="0" smtClean="0"/>
              <a:t>(8 </a:t>
            </a:r>
            <a:r>
              <a:rPr lang="en-US" sz="2000" b="0" dirty="0"/>
              <a:t>of 8)</a:t>
            </a:r>
            <a:endParaRPr lang="en-US" dirty="0"/>
          </a:p>
        </p:txBody>
      </p:sp>
      <p:pic>
        <p:nvPicPr>
          <p:cNvPr id="5" name="Picture 4" descr="C, user gives invalid input. A file test dialog box. The text for the field titled, enter file or directory, reads, a s d f. D, error message is displayed. A dialog box titled, file error, has an X icon and reads, a s d f does not exi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2" y="1937450"/>
            <a:ext cx="7770815" cy="2246664"/>
          </a:xfrm>
          <a:prstGeom prst="rect">
            <a:avLst/>
          </a:prstGeom>
        </p:spPr>
      </p:pic>
    </p:spTree>
    <p:extLst>
      <p:ext uri="{BB962C8B-B14F-4D97-AF65-F5344CB8AC3E}">
        <p14:creationId xmlns:p14="http://schemas.microsoft.com/office/powerpoint/2010/main" val="40215642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17.9 Classes File and Directory </a:t>
            </a:r>
            <a:r>
              <a:rPr lang="en-US" sz="2000" b="0" dirty="0" smtClean="0"/>
              <a:t>(4 </a:t>
            </a:r>
            <a:r>
              <a:rPr lang="en-US" sz="2000" b="0" dirty="0"/>
              <a:t>of 5)</a:t>
            </a:r>
            <a:endParaRPr lang="en-US" dirty="0"/>
          </a:p>
        </p:txBody>
      </p:sp>
      <p:sp>
        <p:nvSpPr>
          <p:cNvPr id="3" name="Text Placeholder 2"/>
          <p:cNvSpPr>
            <a:spLocks noGrp="1"/>
          </p:cNvSpPr>
          <p:nvPr>
            <p:ph type="body" idx="1"/>
          </p:nvPr>
        </p:nvSpPr>
        <p:spPr>
          <a:xfrm>
            <a:off x="457199" y="1600200"/>
            <a:ext cx="8462211" cy="4525963"/>
          </a:xfrm>
        </p:spPr>
        <p:txBody>
          <a:bodyPr/>
          <a:lstStyle/>
          <a:p>
            <a:pPr marL="109537" indent="0">
              <a:buNone/>
            </a:pPr>
            <a:r>
              <a:rPr lang="en-US" sz="2400" b="1" dirty="0">
                <a:latin typeface="+mn-lt"/>
              </a:rPr>
              <a:t>Searching Directories with </a:t>
            </a:r>
            <a:r>
              <a:rPr lang="en-US" sz="2400" b="1" dirty="0" smtClean="0">
                <a:latin typeface="+mn-lt"/>
              </a:rPr>
              <a:t>L</a:t>
            </a:r>
            <a:r>
              <a:rPr lang="en-US" sz="100" b="1" dirty="0" smtClean="0">
                <a:latin typeface="+mn-lt"/>
              </a:rPr>
              <a:t> </a:t>
            </a:r>
            <a:r>
              <a:rPr lang="en-US" sz="2400" b="1" dirty="0" smtClean="0">
                <a:latin typeface="+mn-lt"/>
              </a:rPr>
              <a:t>I</a:t>
            </a:r>
            <a:r>
              <a:rPr lang="en-US" sz="100" b="1" dirty="0" smtClean="0">
                <a:latin typeface="+mn-lt"/>
              </a:rPr>
              <a:t> </a:t>
            </a:r>
            <a:r>
              <a:rPr lang="en-US" sz="2400" b="1" dirty="0" smtClean="0">
                <a:latin typeface="+mn-lt"/>
              </a:rPr>
              <a:t>N</a:t>
            </a:r>
            <a:r>
              <a:rPr lang="en-US" sz="100" b="1" dirty="0" smtClean="0">
                <a:latin typeface="+mn-lt"/>
              </a:rPr>
              <a:t> </a:t>
            </a:r>
            <a:r>
              <a:rPr lang="en-US" sz="2400" b="1" dirty="0" smtClean="0">
                <a:latin typeface="+mn-lt"/>
              </a:rPr>
              <a:t>Q</a:t>
            </a:r>
            <a:endParaRPr lang="en-US" sz="2400" b="1" dirty="0">
              <a:latin typeface="+mn-lt"/>
            </a:endParaRPr>
          </a:p>
          <a:p>
            <a:r>
              <a:rPr lang="en-US" sz="2400" dirty="0">
                <a:latin typeface="+mn-lt"/>
              </a:rPr>
              <a:t>We now consider another example that uses file- and directory-manipulation capabilities</a:t>
            </a:r>
            <a:r>
              <a:rPr lang="en-US" sz="2400" dirty="0" smtClean="0">
                <a:latin typeface="+mn-lt"/>
              </a:rPr>
              <a:t>.</a:t>
            </a:r>
            <a:endParaRPr lang="en-US" sz="2400" dirty="0">
              <a:latin typeface="+mn-lt"/>
            </a:endParaRPr>
          </a:p>
          <a:p>
            <a:r>
              <a:rPr lang="en-US" sz="2400" dirty="0">
                <a:latin typeface="+mn-lt"/>
              </a:rPr>
              <a:t>Class </a:t>
            </a:r>
            <a:r>
              <a:rPr lang="en-US" sz="2400" dirty="0" smtClean="0">
                <a:latin typeface="Consolas" panose="020B0609020204030204" pitchFamily="49" charset="0"/>
                <a:cs typeface="Consolas" panose="020B0609020204030204" pitchFamily="49" charset="0"/>
              </a:rPr>
              <a:t>L</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N</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Q</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ToFileDirectoryForm </a:t>
            </a:r>
            <a:r>
              <a:rPr lang="en-US" sz="2400" dirty="0" smtClean="0">
                <a:latin typeface="+mn-lt"/>
              </a:rPr>
              <a:t>(Figure 17.14 see slide 115) </a:t>
            </a:r>
            <a:r>
              <a:rPr lang="en-US" sz="2400" dirty="0">
                <a:latin typeface="+mn-lt"/>
              </a:rPr>
              <a:t>uses </a:t>
            </a:r>
            <a:r>
              <a:rPr lang="en-US" sz="2400" dirty="0" smtClean="0">
                <a:latin typeface="+mn-lt"/>
              </a:rPr>
              <a:t>L</a:t>
            </a:r>
            <a:r>
              <a:rPr lang="en-US" sz="100" dirty="0" smtClean="0">
                <a:latin typeface="+mn-lt"/>
              </a:rPr>
              <a:t> </a:t>
            </a:r>
            <a:r>
              <a:rPr lang="en-US" sz="2400" dirty="0" smtClean="0">
                <a:latin typeface="+mn-lt"/>
              </a:rPr>
              <a:t>I</a:t>
            </a:r>
            <a:r>
              <a:rPr lang="en-US" sz="100" dirty="0" smtClean="0">
                <a:latin typeface="+mn-lt"/>
              </a:rPr>
              <a:t> </a:t>
            </a:r>
            <a:r>
              <a:rPr lang="en-US" sz="2400" dirty="0" smtClean="0">
                <a:latin typeface="+mn-lt"/>
              </a:rPr>
              <a:t>N</a:t>
            </a:r>
            <a:r>
              <a:rPr lang="en-US" sz="100" dirty="0" smtClean="0">
                <a:latin typeface="+mn-lt"/>
              </a:rPr>
              <a:t> </a:t>
            </a:r>
            <a:r>
              <a:rPr lang="en-US" sz="2400" dirty="0" smtClean="0">
                <a:latin typeface="+mn-lt"/>
              </a:rPr>
              <a:t>Q </a:t>
            </a:r>
            <a:r>
              <a:rPr lang="en-US" sz="2400" dirty="0">
                <a:latin typeface="+mn-lt"/>
              </a:rPr>
              <a:t>with classes </a:t>
            </a:r>
            <a:r>
              <a:rPr lang="en-US" sz="2400" dirty="0">
                <a:latin typeface="Consolas" panose="020B0609020204030204" pitchFamily="49" charset="0"/>
                <a:cs typeface="Consolas" panose="020B0609020204030204" pitchFamily="49" charset="0"/>
              </a:rPr>
              <a:t>File, Path </a:t>
            </a:r>
            <a:r>
              <a:rPr lang="en-US" sz="2400" dirty="0">
                <a:latin typeface="+mn-lt"/>
              </a:rPr>
              <a:t>and </a:t>
            </a:r>
            <a:r>
              <a:rPr lang="en-US" sz="2400" dirty="0">
                <a:latin typeface="Consolas" panose="020B0609020204030204" pitchFamily="49" charset="0"/>
                <a:cs typeface="Consolas" panose="020B0609020204030204" pitchFamily="49" charset="0"/>
              </a:rPr>
              <a:t>Directory </a:t>
            </a:r>
            <a:r>
              <a:rPr lang="en-US" sz="2400" dirty="0">
                <a:latin typeface="+mn-lt"/>
              </a:rPr>
              <a:t>to report the number of files of each file type that exist in the specified directory path</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61020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17.9 Classes File and Directory </a:t>
            </a:r>
            <a:r>
              <a:rPr lang="en-US" sz="2000" b="0" dirty="0" smtClean="0"/>
              <a:t>(5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400" dirty="0">
                <a:latin typeface="+mn-lt"/>
              </a:rPr>
              <a:t>The program also serves as a “clean-up” utility—when it finds a file that has the .</a:t>
            </a:r>
            <a:r>
              <a:rPr lang="en-US" altLang="en-US" sz="2400" dirty="0">
                <a:latin typeface="Consolas" panose="020B0609020204030204" pitchFamily="49" charset="0"/>
              </a:rPr>
              <a:t>bak</a:t>
            </a:r>
            <a:r>
              <a:rPr lang="en-US" altLang="en-US" sz="2400" dirty="0">
                <a:latin typeface="+mn-lt"/>
              </a:rPr>
              <a:t> file-name extension (i.e., a backup file), the program displays a </a:t>
            </a:r>
            <a:r>
              <a:rPr lang="en-US" altLang="en-US" sz="2400" dirty="0">
                <a:latin typeface="Consolas" panose="020B0609020204030204" pitchFamily="49" charset="0"/>
              </a:rPr>
              <a:t>MessageBox</a:t>
            </a:r>
            <a:r>
              <a:rPr lang="en-US" altLang="en-US" sz="2400" dirty="0">
                <a:latin typeface="+mn-lt"/>
              </a:rPr>
              <a:t> asking the user whether that file should be removed, then responds appropriately to the user’s input</a:t>
            </a:r>
            <a:r>
              <a:rPr lang="en-US" altLang="en-US" sz="2400" dirty="0" smtClean="0">
                <a:latin typeface="+mn-lt"/>
              </a:rPr>
              <a:t>.</a:t>
            </a:r>
            <a:endParaRPr lang="en-US" altLang="en-US" sz="2400" dirty="0">
              <a:latin typeface="+mn-lt"/>
            </a:endParaRPr>
          </a:p>
          <a:p>
            <a:r>
              <a:rPr lang="en-US" altLang="en-US" sz="2400" dirty="0">
                <a:latin typeface="+mn-lt"/>
              </a:rPr>
              <a:t>This example also uses </a:t>
            </a:r>
            <a:r>
              <a:rPr lang="en-US" altLang="en-US" sz="2400" dirty="0" smtClean="0">
                <a:latin typeface="+mn-lt"/>
              </a:rPr>
              <a:t>L</a:t>
            </a:r>
            <a:r>
              <a:rPr lang="en-US" altLang="en-US" sz="100" dirty="0" smtClean="0">
                <a:latin typeface="+mn-lt"/>
              </a:rPr>
              <a:t> </a:t>
            </a:r>
            <a:r>
              <a:rPr lang="en-US" altLang="en-US" sz="2400" dirty="0" smtClean="0">
                <a:latin typeface="+mn-lt"/>
              </a:rPr>
              <a:t>I</a:t>
            </a:r>
            <a:r>
              <a:rPr lang="en-US" altLang="en-US" sz="100" dirty="0" smtClean="0">
                <a:latin typeface="+mn-lt"/>
              </a:rPr>
              <a:t> </a:t>
            </a:r>
            <a:r>
              <a:rPr lang="en-US" altLang="en-US" sz="2400" dirty="0" smtClean="0">
                <a:latin typeface="+mn-lt"/>
              </a:rPr>
              <a:t>N</a:t>
            </a:r>
            <a:r>
              <a:rPr lang="en-US" altLang="en-US" sz="100" dirty="0" smtClean="0">
                <a:latin typeface="+mn-lt"/>
              </a:rPr>
              <a:t> </a:t>
            </a:r>
            <a:r>
              <a:rPr lang="en-US" altLang="en-US" sz="2400" dirty="0" smtClean="0">
                <a:latin typeface="+mn-lt"/>
              </a:rPr>
              <a:t>Q </a:t>
            </a:r>
            <a:r>
              <a:rPr lang="en-US" altLang="en-US" sz="2400" dirty="0">
                <a:latin typeface="+mn-lt"/>
              </a:rPr>
              <a:t>to Objects to help delete the backup files.</a:t>
            </a:r>
            <a:endParaRPr lang="en-US" sz="2400" dirty="0">
              <a:latin typeface="+mn-lt"/>
            </a:endParaRPr>
          </a:p>
        </p:txBody>
      </p:sp>
    </p:spTree>
    <p:extLst>
      <p:ext uri="{BB962C8B-B14F-4D97-AF65-F5344CB8AC3E}">
        <p14:creationId xmlns:p14="http://schemas.microsoft.com/office/powerpoint/2010/main" val="1600095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a:t>
            </a:r>
            <a:r>
              <a:rPr lang="en-US" dirty="0" smtClean="0"/>
              <a:t>Types </a:t>
            </a:r>
            <a:r>
              <a:rPr lang="en-US" sz="2000" b="0" dirty="0" smtClean="0"/>
              <a:t>(1 of 9)</a:t>
            </a:r>
            <a:endParaRPr lang="en-US" sz="2000" b="0" dirty="0"/>
          </a:p>
        </p:txBody>
      </p:sp>
      <p:pic>
        <p:nvPicPr>
          <p:cNvPr id="5" name="Picture 4" descr="Program code for using l i n q to search directories and determine file types. Line 1: forward slash, forward slash, f i g period 17.14, colon, l i n q to file directory form, period, c s. Line 2: forward slash, forward slash, using l i n q to search directories and determine file types, period. Line 3: using system, semicolon. Line 4: using system, period, collections, period, generic, semicolon. Line 5: using system, period, l i n q, semicolon. Line 6: using system, period, windows, period, forms, semicolon. Line 7: using system, period, i o, semicolon. Line 8: blank. Line 9: namespace l i n q to file directory. Line 10: left brace. Line 11, indented once: public partial class l i n q to file directory form, colon, form. Line 12, indented once: left brace. Line 13, indented twice: forward slash, forward slash, store extensions found, comma, and number of each extension found. Line 14, indented twice: dictionary left angle bracket, string, comma, i n t right angle bracket found = new dictionary left angle bracket, string, comma, i n t right angle bracket, left parenthesis, right parenthesis, semicolon. Line 15: blank. Line 16, indented twice: forward slash, forward slash, parameter less, constructor. Line 17, indented twice: public l i n q to file directory form, left parenthesis, right parenthesis. Line 18, indented twice: left brace. Line 19, indented three times: initialize component, left parenthesis, right parenthesis, semicolon. Line 20,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1" y="1795832"/>
            <a:ext cx="7617699" cy="4119776"/>
          </a:xfrm>
          <a:prstGeom prst="rect">
            <a:avLst/>
          </a:prstGeom>
        </p:spPr>
      </p:pic>
    </p:spTree>
    <p:extLst>
      <p:ext uri="{BB962C8B-B14F-4D97-AF65-F5344CB8AC3E}">
        <p14:creationId xmlns:p14="http://schemas.microsoft.com/office/powerpoint/2010/main" val="3645305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a:t>
            </a:r>
            <a:r>
              <a:rPr lang="en-US" dirty="0" smtClean="0"/>
              <a:t>Types </a:t>
            </a:r>
            <a:r>
              <a:rPr lang="en-US" sz="2000" b="0" dirty="0" smtClean="0"/>
              <a:t>(2 </a:t>
            </a:r>
            <a:r>
              <a:rPr lang="en-US" sz="2000" b="0" dirty="0"/>
              <a:t>of 9)</a:t>
            </a:r>
            <a:endParaRPr lang="en-US" dirty="0"/>
          </a:p>
        </p:txBody>
      </p:sp>
      <p:pic>
        <p:nvPicPr>
          <p:cNvPr id="5" name="Picture 4" descr="Program code for using l i n q to search directories and determine file types. Line 21: blank. Line 22, indented twice: forward slash, forward slash, handles the search directory button’s click event. Line 23, indented twice: private void search button, underscore click, left parenthesis, object sender, comma, event a r g s e, right parenthesis. Line 24, indented twice: left brace. Line 25, indented three times: forward slash, forward slash, check whether user specified path exists. Line 26, indented three times: if, left parenthesis, exclamation point string, period, is null or empty, left parenthesis, path text box, period, text, right parenthesis, ampersand ampersand. Line 27, indented four times: exclamation point directory, period, exists, left parenthesis, path text box, period, text, right parenthesis, right parenthesis. Line 28, indented three times: left brace. Line 29, indented four times: forward slash, forward slash, show error if user does not specify valid directory. Line 30, indented four times: message box, period, show, left parenthesis, open quotes, invalid directory, close quotes, comma, open quotes, error, close quotes, comma. Line 31, indented five times: message box, buttons, period, ok, comma, message box, icon, period, error, right parenthesis, semicolon. Line 32, indented three times: right brace. Line 33, indented three times: else. Line 34, indented three times: left brace. Line 35: forward slash, forward slash, directory to search, semicolon, if not specified use current directory. Line 36, indented four times: string current directory =. Line 37, indented four times: left parenthesis, exclamation point string, period, is null or empty, left parenthesis, path text box, period, text, right parenthesis, right parenthesis, question mark. Line 38, indented five times: path text box, period, text, colon, directory, period, get current directory, left parenthesis, right parenthesis, semicolon. Line 39: blank. Line 40, indented four times: directory text box, period, text = current directory, semicolon, forward slash, forward slash, show directory. Line 4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89" y="1802478"/>
            <a:ext cx="7188422" cy="4112900"/>
          </a:xfrm>
          <a:prstGeom prst="rect">
            <a:avLst/>
          </a:prstGeom>
        </p:spPr>
      </p:pic>
    </p:spTree>
    <p:extLst>
      <p:ext uri="{BB962C8B-B14F-4D97-AF65-F5344CB8AC3E}">
        <p14:creationId xmlns:p14="http://schemas.microsoft.com/office/powerpoint/2010/main" val="2495408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a:t>
            </a:r>
            <a:r>
              <a:rPr lang="en-US" dirty="0" smtClean="0"/>
              <a:t>Types </a:t>
            </a:r>
            <a:r>
              <a:rPr lang="en-US" sz="2000" b="0" dirty="0" smtClean="0"/>
              <a:t>(3 </a:t>
            </a:r>
            <a:r>
              <a:rPr lang="en-US" sz="2000" b="0" dirty="0"/>
              <a:t>of 9)</a:t>
            </a:r>
            <a:endParaRPr lang="en-US" dirty="0"/>
          </a:p>
        </p:txBody>
      </p:sp>
      <p:pic>
        <p:nvPicPr>
          <p:cNvPr id="5" name="Picture 4" descr="Program code for using l i n q to search directories and determine file types. Line 42, indented four times: forward slash, forward slash, clear textboxes. Line 43, indented four times: path text box, period, clear, left parenthesis, right parenthesis, semicolon. Line 44, indented four times: results text box, period, clear, left parenthesis, right parenthesis, semicolon. Line 45: blank. Line 46, indented four times: search directory, left parenthesis, current directory, right parenthesis, semicolon, forward slash, forward slash, search the directory. Line 47: blank. Line 48, indented four times: forward slash, forward slash, allow user to delete, period, b a k files. Line 49, indented four times: clean directory, left parenthesis, current directory, right parenthesis, semicolon. Line 50: blank. Line 51, indented four times: forward slash, forward slash, summarize and display the results. Line 52, indented four times: for each, left parenthesis, v a r current in found, period, keys, right parenthesis. Line 53, indented four times: left brace. Line 54, indented five times: forward slash, forward slash, display the number of files with current extension. Line 55, indented five times: results text box, period, append text, left parenthesis. Line 56, indented six times: dollar, open quotes, asterisk found, left brace, right brace, left brace, current right brace files, period, close quotes, +. Line 57, indented six times: environment, period, newline, right parenthesis, semicolon. Line 58, indented four times: right brace. Line 59: blank. Line 60, indented four times: found, period, clear, left parenthesis, right parenthesis, semicolon, forward slash, forward slash, clear results for new search. Line 61, indented three times: right brace. Line 6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94" y="1835853"/>
            <a:ext cx="7164012" cy="4100695"/>
          </a:xfrm>
          <a:prstGeom prst="rect">
            <a:avLst/>
          </a:prstGeom>
        </p:spPr>
      </p:pic>
    </p:spTree>
    <p:extLst>
      <p:ext uri="{BB962C8B-B14F-4D97-AF65-F5344CB8AC3E}">
        <p14:creationId xmlns:p14="http://schemas.microsoft.com/office/powerpoint/2010/main" val="12602429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(4 </a:t>
            </a:r>
            <a:r>
              <a:rPr lang="en-US" sz="2000" b="0" dirty="0"/>
              <a:t>of 9)</a:t>
            </a:r>
            <a:endParaRPr lang="en-US" dirty="0"/>
          </a:p>
        </p:txBody>
      </p:sp>
      <p:pic>
        <p:nvPicPr>
          <p:cNvPr id="5" name="Picture 4" descr="Program code for using l i n q to search directories and determine file types. Line 63: blank. Line 64, indented twice: forward slash, forward slash, search directory using l i n q. Line 65, indented twice: private void search directory, left parenthesis, string folder, right parenthesis. Line 66, indented twice: left brace. Line 67, indented three times: forward slash, forward slash, files contained in the directory. Line 68, indented three times: string open bracket close bracket files = directory, period, get files, left parenthesis, folder, right parenthesis, semicolon. Line 69: blank. Line 70, indented three times: forward slash, forward slash, subdirectories in the directory. Line 71, indented three times: string open bracket close bracket directories = directory, period, get directories, left parenthesis, folder, right parenthesis, semicolon. Line 72: blank. Line 73, indented three times: forward slash, forward slash, find all file extensions in this directory. Line 74, indented three times: v a r extensions =. Line 75, indented four times: from file in files. Line 76, indented four times: group file by path, period, get extension, left parenthesis, file, right parenthesis, semicolon. Line 7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692172"/>
            <a:ext cx="7493000" cy="3694430"/>
          </a:xfrm>
          <a:prstGeom prst="rect">
            <a:avLst/>
          </a:prstGeom>
        </p:spPr>
      </p:pic>
    </p:spTree>
    <p:extLst>
      <p:ext uri="{BB962C8B-B14F-4D97-AF65-F5344CB8AC3E}">
        <p14:creationId xmlns:p14="http://schemas.microsoft.com/office/powerpoint/2010/main" val="21265013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(5 </a:t>
            </a:r>
            <a:r>
              <a:rPr lang="en-US" sz="2000" b="0" dirty="0"/>
              <a:t>of 9)</a:t>
            </a:r>
            <a:endParaRPr lang="en-US" dirty="0"/>
          </a:p>
        </p:txBody>
      </p:sp>
      <p:pic>
        <p:nvPicPr>
          <p:cNvPr id="5" name="Picture 4" descr="Program code for using l i n q to search directories and determine file types. Line 78, indented three times: for each, left parenthesis, v a r extension in extensions, right parenthesis. Line 79, indented three times: left brace. Line 80, indented four times: if, left parenthesis, found, period, contains key, left parenthesis, extension, period, key, right parenthesis, right parenthesis. Line 81, indented four times: left brace. Line 82, indented five times: found open bracket extension, period, key close bracket + = extension, period, count, left parenthesis, right parenthesis, semicolon, forward slash, forward slash, update count. Line 83, indented four times: right brace. Line 84, indented four times: else. Line 85, indented four times: left brace. Line 86, indented five times: found open bracket extension, period, key close bracket = extension, period, count, left parenthesis, right parenthesis, semicolon, forward slash, forward slash, add count. Line 87, indented four times: right brace. Line 88, indented three times: right brace. Line 89: blank. Line 90, indented three times: forward slash, forward slash, recursive call to search subdirectories. Line 91, indented three times: for each, left parenthesis, v a r subdirectory in directories, right parenthesis. Line 92, indented three times: left brace. Line 93, indented four times: search directory, left parenthesis, subdirectory, right parenthesis, semicolon. Line 94, indented three times: right brace. Line 95, indented twice: right brace. Line 9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68" y="1739714"/>
            <a:ext cx="7393663" cy="3797426"/>
          </a:xfrm>
          <a:prstGeom prst="rect">
            <a:avLst/>
          </a:prstGeom>
        </p:spPr>
      </p:pic>
    </p:spTree>
    <p:extLst>
      <p:ext uri="{BB962C8B-B14F-4D97-AF65-F5344CB8AC3E}">
        <p14:creationId xmlns:p14="http://schemas.microsoft.com/office/powerpoint/2010/main" val="410596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10144" cy="1097279"/>
          </a:xfrm>
        </p:spPr>
        <p:txBody>
          <a:bodyPr/>
          <a:lstStyle/>
          <a:p>
            <a:r>
              <a:rPr lang="en-US" dirty="0"/>
              <a:t>17.3 Creating a Sequential-Access </a:t>
            </a:r>
            <a:r>
              <a:rPr lang="en-US" dirty="0" smtClean="0"/>
              <a:t>Text </a:t>
            </a:r>
            <a:r>
              <a:rPr lang="en-US" dirty="0"/>
              <a:t>File </a:t>
            </a:r>
            <a:r>
              <a:rPr lang="en-US" sz="2000" b="0" dirty="0" smtClean="0"/>
              <a:t>(2 </a:t>
            </a:r>
            <a:r>
              <a:rPr lang="en-US" sz="2000" b="0" dirty="0"/>
              <a:t>of </a:t>
            </a:r>
            <a:r>
              <a:rPr lang="en-US" sz="2000" b="0" dirty="0" smtClean="0"/>
              <a:t>11)</a:t>
            </a:r>
            <a:endParaRPr lang="en-US" sz="2000" dirty="0"/>
          </a:p>
        </p:txBody>
      </p:sp>
      <p:sp>
        <p:nvSpPr>
          <p:cNvPr id="3" name="Text Placeholder 2"/>
          <p:cNvSpPr>
            <a:spLocks noGrp="1"/>
          </p:cNvSpPr>
          <p:nvPr>
            <p:ph type="body" idx="1"/>
          </p:nvPr>
        </p:nvSpPr>
        <p:spPr>
          <a:xfrm>
            <a:off x="457200" y="1600201"/>
            <a:ext cx="8229600" cy="3052010"/>
          </a:xfrm>
        </p:spPr>
        <p:txBody>
          <a:bodyPr/>
          <a:lstStyle/>
          <a:p>
            <a:pPr marL="109537" indent="0">
              <a:buNone/>
            </a:pPr>
            <a:r>
              <a:rPr lang="en-US" sz="2400" b="1" dirty="0">
                <a:latin typeface="+mn-lt"/>
              </a:rPr>
              <a:t>Class </a:t>
            </a:r>
            <a:r>
              <a:rPr lang="en-US" sz="2400" b="1" dirty="0" smtClean="0">
                <a:latin typeface="+mn-lt"/>
              </a:rPr>
              <a:t>BankU</a:t>
            </a:r>
            <a:r>
              <a:rPr lang="en-US" sz="100" b="1" dirty="0" smtClean="0">
                <a:latin typeface="+mn-lt"/>
              </a:rPr>
              <a:t> </a:t>
            </a:r>
            <a:r>
              <a:rPr lang="en-US" sz="2400" b="1" dirty="0" smtClean="0">
                <a:latin typeface="+mn-lt"/>
              </a:rPr>
              <a:t>IForm</a:t>
            </a:r>
            <a:endParaRPr lang="en-US" sz="2400" b="1" dirty="0">
              <a:latin typeface="+mn-lt"/>
            </a:endParaRPr>
          </a:p>
          <a:p>
            <a:r>
              <a:rPr lang="en-US" sz="2400" dirty="0">
                <a:latin typeface="+mn-lt"/>
              </a:rPr>
              <a:t>The following examples demonstrate file processing in a bank-account maintenance app</a:t>
            </a:r>
            <a:r>
              <a:rPr lang="en-US" sz="2400" dirty="0" smtClean="0">
                <a:latin typeface="+mn-lt"/>
              </a:rPr>
              <a:t>.</a:t>
            </a:r>
            <a:endParaRPr lang="en-US" sz="2400" dirty="0">
              <a:latin typeface="+mn-lt"/>
            </a:endParaRPr>
          </a:p>
          <a:p>
            <a:r>
              <a:rPr lang="en-US" sz="2400" dirty="0">
                <a:latin typeface="+mn-lt"/>
              </a:rPr>
              <a:t>These programs have similar user interfaces, so we created reusable class </a:t>
            </a:r>
            <a:r>
              <a:rPr lang="en-US" sz="2400" dirty="0" smtClean="0">
                <a:latin typeface="Consolas" panose="020B0609020204030204" pitchFamily="49" charset="0"/>
                <a:cs typeface="Consolas" panose="020B0609020204030204" pitchFamily="49" charset="0"/>
              </a:rPr>
              <a:t>BankU</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IForm</a:t>
            </a:r>
            <a:r>
              <a:rPr lang="en-US" sz="2400" dirty="0" smtClean="0">
                <a:latin typeface="+mn-lt"/>
              </a:rPr>
              <a:t> (Figure 17.7 see slide 61) to </a:t>
            </a:r>
            <a:r>
              <a:rPr lang="en-US" sz="2400" dirty="0">
                <a:latin typeface="+mn-lt"/>
              </a:rPr>
              <a:t>encapsulate a base-class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 </a:t>
            </a:r>
            <a:r>
              <a:rPr lang="en-US" sz="2400" dirty="0">
                <a:latin typeface="+mn-lt"/>
              </a:rPr>
              <a:t>(see the screen capture in </a:t>
            </a:r>
            <a:r>
              <a:rPr lang="en-US" sz="2400" dirty="0" smtClean="0">
                <a:latin typeface="+mn-lt"/>
              </a:rPr>
              <a:t>Figure 17.7 </a:t>
            </a:r>
            <a:r>
              <a:rPr lang="en-US" sz="2400" dirty="0"/>
              <a:t>see slide 61</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4700021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(6 </a:t>
            </a:r>
            <a:r>
              <a:rPr lang="en-US" sz="2000" b="0" dirty="0"/>
              <a:t>of 9)</a:t>
            </a:r>
            <a:endParaRPr lang="en-US" dirty="0"/>
          </a:p>
        </p:txBody>
      </p:sp>
      <p:pic>
        <p:nvPicPr>
          <p:cNvPr id="5" name="Picture 4" descr="Program code for using l i n q to search directories and determine file types. Line 97, indented twice: forward slash, forward slash, allow user to delete backup files, left parenthesis, period, b a k, right parenthesis. Line 98, indented twice: private void clean directory, left parenthesis, string folder, right parenthesis. Line 99, indented twice: left brace. Line 100, indented three times: forward slash, forward slash, files contained in the directory. Line 101, indented three times: string open bracket close bracket files = directory, period, get files, left parenthesis, folder, right parenthesis, semicolon. Line 102: blank. Line 103, indented three times: forward slash, forward slash, subdirectories in the directory. Line 104, indented three times: string open bracket close bracket directories = directory, period, get directories, left parenthesis, folder, right parenthesis, semicolon. Line 105: blank. Line 106, indented three times: forward slash, forward slash, select all the backup files in this directory. Line 107, indented three times: v a r back up files, =. Line 108, indented four times: from file in files. Line 109, indented four times: where path, period, get extension, left parenthesis, file, right parenthesis, = =, open quotes, period, b a k, close quotes. Line 110, indented four times: select file, semicolon. Line 11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76" y="1634691"/>
            <a:ext cx="7825048" cy="3314299"/>
          </a:xfrm>
          <a:prstGeom prst="rect">
            <a:avLst/>
          </a:prstGeom>
        </p:spPr>
      </p:pic>
    </p:spTree>
    <p:extLst>
      <p:ext uri="{BB962C8B-B14F-4D97-AF65-F5344CB8AC3E}">
        <p14:creationId xmlns:p14="http://schemas.microsoft.com/office/powerpoint/2010/main" val="28630745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(7 </a:t>
            </a:r>
            <a:r>
              <a:rPr lang="en-US" sz="2000" b="0" dirty="0"/>
              <a:t>of 9)</a:t>
            </a:r>
            <a:endParaRPr lang="en-US" dirty="0"/>
          </a:p>
        </p:txBody>
      </p:sp>
      <p:pic>
        <p:nvPicPr>
          <p:cNvPr id="5" name="Picture 4" descr="Program code for using l i n q to search directories and determine file types. Line 112, indented three times: forward slash, forward slash, iterate over all backup files, left parenthesis, period, b a k, right parenthesis. Line 113, indented three times: for each, left parenthesis, v a r backup in back up files, right parenthesis. Line 114, indented three times: left brace. Line 115, indented four times: dialog result, result = message box, period, show, left parenthesis. Line 116, indented five times: dollar, open quotes, found backup file, left brace, path, period, get file name, left parenthesis, backup, right parenthesis, right brace, period, delete? close quotes, comma. Line 117, indented five times: delete backup, comma, message box, buttons, period, yes no, comma. Line 118, indented five times: message box, icon, period, question, right parenthesis, semicolon. Line 119: blank. Line 120, indented four times: forward slash, forward slash, delete file if user clicked apostrophe yes apostrophe. Line 121, indented four times: if, left parenthesis, result = = dialog result, period, yes, right parenthesis. Line 122, indented four times: left brace. Line 123, indented five times: file, period, delete, left parenthesis, backup, right parenthesis, semicolon, forward slash, forward slash, delete backup file. Line 124, indented five times: dash dash found open bracket, open quotes, period, b a k, close quotes, close bracket, semicolon, forward slash, forward slash, decrement count in dictionary. Line 125: blank. Line 126, indented five times: forward slash, forward slash, if there are no, period, b a k files, comma, delete key from dictionary. Line 127, indented five times: if, left parenthesis, found open bracket, open quotes, period, b a k, close quotes, close bracket = = 0, right parenthesis. Line 128, indented five times: left brace. Line 129, indented six times: found, period, remove, left parenthesis, open quotes, period, b a k, close quotes, right parenthesis, semicolon. Line 130, indented five times: right brace. Line 131, indented four times: right brace. Line 132,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91474"/>
            <a:ext cx="7467600" cy="4305300"/>
          </a:xfrm>
          <a:prstGeom prst="rect">
            <a:avLst/>
          </a:prstGeom>
        </p:spPr>
      </p:pic>
    </p:spTree>
    <p:extLst>
      <p:ext uri="{BB962C8B-B14F-4D97-AF65-F5344CB8AC3E}">
        <p14:creationId xmlns:p14="http://schemas.microsoft.com/office/powerpoint/2010/main" val="3062758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(8 </a:t>
            </a:r>
            <a:r>
              <a:rPr lang="en-US" sz="2000" b="0" dirty="0"/>
              <a:t>of 9)</a:t>
            </a:r>
            <a:endParaRPr lang="en-US" dirty="0"/>
          </a:p>
        </p:txBody>
      </p:sp>
      <p:pic>
        <p:nvPicPr>
          <p:cNvPr id="5" name="Picture 4" descr="Program code for using l i n q to search directories and determine file types. Line 133: blank. Line 134, indented three times: forward slash, forward slash, recursive call to clean subdirectories. Line 135, indented three times: for each, left parenthesis, v a r subdirectory in directories, right parenthesis. Line 136, indented three times: left brace. Line 137, indented four times: clean directory, left parenthesis, subdirectory, right parenthesis, semicolon. Line 138, indented three times: right brace. Line 139, indented twice: right brace. Line 140, indented once: right brace. Line 14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88" y="1679900"/>
            <a:ext cx="7942425" cy="2318329"/>
          </a:xfrm>
          <a:prstGeom prst="rect">
            <a:avLst/>
          </a:prstGeom>
        </p:spPr>
      </p:pic>
    </p:spTree>
    <p:extLst>
      <p:ext uri="{BB962C8B-B14F-4D97-AF65-F5344CB8AC3E}">
        <p14:creationId xmlns:p14="http://schemas.microsoft.com/office/powerpoint/2010/main" val="432028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17.14 Using L</a:t>
            </a:r>
            <a:r>
              <a:rPr lang="en-US" sz="100" dirty="0"/>
              <a:t> </a:t>
            </a:r>
            <a:r>
              <a:rPr lang="en-US" dirty="0"/>
              <a:t>I</a:t>
            </a:r>
            <a:r>
              <a:rPr lang="en-US" sz="100" dirty="0"/>
              <a:t> </a:t>
            </a:r>
            <a:r>
              <a:rPr lang="en-US" dirty="0"/>
              <a:t>N</a:t>
            </a:r>
            <a:r>
              <a:rPr lang="en-US" sz="100" dirty="0"/>
              <a:t> </a:t>
            </a:r>
            <a:r>
              <a:rPr lang="en-US" dirty="0"/>
              <a:t>Q to Search Directories and Determine File Types </a:t>
            </a:r>
            <a:r>
              <a:rPr lang="en-US" sz="2000" b="0" dirty="0" smtClean="0"/>
              <a:t>(9 </a:t>
            </a:r>
            <a:r>
              <a:rPr lang="en-US" sz="2000" b="0" dirty="0"/>
              <a:t>of 9)</a:t>
            </a:r>
            <a:endParaRPr lang="en-US" dirty="0"/>
          </a:p>
        </p:txBody>
      </p:sp>
      <p:pic>
        <p:nvPicPr>
          <p:cNvPr id="5" name="Picture 4" descr="A, G U I after entering a directory to search and pressing search directory. A dialog box titled, search directory has a blank text field and a highlighted, search directory, button. A box below lists files by file type. For example, the first three lines read as follows. Found 6 dot zip files. Found 373 dot t x t files. Found 337 dot s l n fi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38" y="1710424"/>
            <a:ext cx="7848523" cy="3497131"/>
          </a:xfrm>
          <a:prstGeom prst="rect">
            <a:avLst/>
          </a:prstGeom>
        </p:spPr>
      </p:pic>
    </p:spTree>
    <p:extLst>
      <p:ext uri="{BB962C8B-B14F-4D97-AF65-F5344CB8AC3E}">
        <p14:creationId xmlns:p14="http://schemas.microsoft.com/office/powerpoint/2010/main" val="14739528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Figure 17.2 A </a:t>
            </a:r>
            <a:r>
              <a:rPr lang="en-IN" dirty="0"/>
              <a:t>Reusable Windows </a:t>
            </a:r>
            <a:r>
              <a:rPr lang="en-IN" dirty="0">
                <a:latin typeface="Consolas" panose="020B0609020204030204" pitchFamily="49" charset="0"/>
                <a:cs typeface="Consolas" panose="020B0609020204030204" pitchFamily="49" charset="0"/>
              </a:rPr>
              <a:t>Form</a:t>
            </a:r>
            <a:r>
              <a:rPr lang="en-IN" dirty="0"/>
              <a:t> for the Examples in This </a:t>
            </a:r>
            <a:r>
              <a:rPr lang="en-IN" dirty="0" smtClean="0"/>
              <a:t>Chapter </a:t>
            </a:r>
            <a:r>
              <a:rPr lang="en-IN" sz="2000" b="0" dirty="0" smtClean="0"/>
              <a:t>(1 of 4)</a:t>
            </a:r>
            <a:endParaRPr lang="en-IN" sz="2000" b="0" dirty="0"/>
          </a:p>
        </p:txBody>
      </p:sp>
      <p:pic>
        <p:nvPicPr>
          <p:cNvPr id="10" name="Picture 9" descr="Program code for creating a sequential access text file. Line 1: forward slash, forward slash, f i g period 17.2, colon, bank u i form, period, c s. Line 2: forward slash, forward slash, a reusable windows form for the examples in this chapter, period. Line 3: using system, semicolon. Line 4: using system, period, windows, period, forms, semicolon. Line 5: blank. Line 6: namespace bank library. Line 7: left brace. Line 8, indented once: public partial class bank u i form, colon, form. Line 9, indented once: left brace. Line 10, indented twice: protected i n t text box count, left brace, get, semicolon, set, semicolon, right brace = 4, semicolon, forward slash, forward slash, number of textboxes. Line 11: blank. Line 12, indented twice: forward slash, forward slash, enumeration constants specify textbox indices. Line 13, indented twice: public e n u m text box indices, left brace, account, comma, first, comma, last, comma, balance right brace. Line 14: blank. Line 15, indented twice: forward slash, forward slash, parameter less, constructor. Line 16, indented twice: public bank u i form, left parenthesis, right parenthesis. Line 17, indented twice: left brace. Line 18, indented three times: initialize component, left parenthesis, right parenthesis, semicolon. Line 19,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54" y="1834822"/>
            <a:ext cx="8077452" cy="4285636"/>
          </a:xfrm>
          <a:prstGeom prst="rect">
            <a:avLst/>
          </a:prstGeom>
        </p:spPr>
      </p:pic>
    </p:spTree>
    <p:extLst>
      <p:ext uri="{BB962C8B-B14F-4D97-AF65-F5344CB8AC3E}">
        <p14:creationId xmlns:p14="http://schemas.microsoft.com/office/powerpoint/2010/main" val="993733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17.2 A Reusable Windows </a:t>
            </a:r>
            <a:r>
              <a:rPr lang="en-IN" dirty="0">
                <a:latin typeface="Consolas" panose="020B0609020204030204" pitchFamily="49" charset="0"/>
                <a:cs typeface="Consolas" panose="020B0609020204030204" pitchFamily="49" charset="0"/>
              </a:rPr>
              <a:t>Form</a:t>
            </a:r>
            <a:r>
              <a:rPr lang="en-IN" dirty="0"/>
              <a:t> for the Examples in This Chapter </a:t>
            </a:r>
            <a:r>
              <a:rPr lang="en-IN" sz="2000" b="0" dirty="0" smtClean="0"/>
              <a:t>(2 </a:t>
            </a:r>
            <a:r>
              <a:rPr lang="en-IN" sz="2000" b="0" dirty="0"/>
              <a:t>of </a:t>
            </a:r>
            <a:r>
              <a:rPr lang="en-IN" sz="2000" b="0" dirty="0" smtClean="0"/>
              <a:t>4)</a:t>
            </a:r>
            <a:endParaRPr lang="en-US" dirty="0"/>
          </a:p>
        </p:txBody>
      </p:sp>
      <p:pic>
        <p:nvPicPr>
          <p:cNvPr id="5" name="Picture 4" descr="Program code for creating a sequential access text file. Line 20: blank. Line 21, indented twice: forward slash, forward slash, clear all textboxes. Line 22, indented twice: public void clear text boxes, left parenthesis, right parenthesis. Line 23, indented twice: left brace. Line 24, indented three times: forward slash, forward slash, iterate through every control on form. Line 25, indented three times: for each, left parenthesis, control g u i control, in controls, right parenthesis. Line 26, indented three times: left brace. Line 27, indented four times: forward slash, forward slash, if control is textbox, comma, clear it. Line 28, indented four times: left parenthesis, g u i control, as textbox, right parenthesis, question mark period, clear, left parenthesis, right parenthesis, semicolon. Line 29, indented three times: right brace. Line 30, indented twice: right brace. Line 3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12" y="1825406"/>
            <a:ext cx="8174576" cy="3209157"/>
          </a:xfrm>
          <a:prstGeom prst="rect">
            <a:avLst/>
          </a:prstGeom>
        </p:spPr>
      </p:pic>
    </p:spTree>
    <p:extLst>
      <p:ext uri="{BB962C8B-B14F-4D97-AF65-F5344CB8AC3E}">
        <p14:creationId xmlns:p14="http://schemas.microsoft.com/office/powerpoint/2010/main" val="3771799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17.2 </a:t>
            </a:r>
            <a:r>
              <a:rPr lang="en-US" dirty="0" smtClean="0"/>
              <a:t>A </a:t>
            </a:r>
            <a:r>
              <a:rPr lang="en-US" dirty="0"/>
              <a:t>Reusable Windows </a:t>
            </a:r>
            <a:r>
              <a:rPr lang="en-US" dirty="0">
                <a:latin typeface="Consolas" panose="020B0609020204030204" pitchFamily="49" charset="0"/>
                <a:cs typeface="Consolas" panose="020B0609020204030204" pitchFamily="49" charset="0"/>
              </a:rPr>
              <a:t>Form</a:t>
            </a:r>
            <a:r>
              <a:rPr lang="en-US" dirty="0"/>
              <a:t> for the Examples in This Chapter </a:t>
            </a:r>
            <a:r>
              <a:rPr lang="en-US" sz="2000" b="0" dirty="0" smtClean="0"/>
              <a:t>(3 </a:t>
            </a:r>
            <a:r>
              <a:rPr lang="en-IN" sz="2000" b="0" dirty="0" smtClean="0"/>
              <a:t>of 4)</a:t>
            </a:r>
            <a:endParaRPr lang="en-IN" sz="2000" b="0" dirty="0"/>
          </a:p>
        </p:txBody>
      </p:sp>
      <p:pic>
        <p:nvPicPr>
          <p:cNvPr id="5" name="Picture 4" descr="Program code for creating a sequential access text file. Line 32, indented twice: forward slash, forward slash, set text box values to string array values. Line 33, indented twice: public void set text box values, left parenthesis, string open bracket close bracket values, right parenthesis. Line 34, indented twice: left brace. Line 35, indented three times: forward slash, forward slash, determine whether string array has correct length. Line 36, indented three times: if, left parenthesis, values, period, length exclamation point = text box count, right parenthesis. Line 37, indented three times: left brace. Line 38, indented four times: forward slash, forward slash, throw exception if not correct length. Line 39, indented four times: throw, left parenthesis, new argument exception, left parenthesis. Line 40, indented five times: dollar sign, open quotes, there must be, left brace, text box count, right brace strings in the array, close quotes, comma. Line 41, indented five times: name of, left parenthesis, values, right parenthesis, right parenthesis, right parenthesis, semicolon. Line 42, indented three times: right brace. Line 43, indented three times: else, forward slash, forward slash, set array values if array has correct length. Line 44, indented three times: left brace. Line 45, indented four times: forward slash, forward slash, set array values to textbox values. Line 46, indented four times: account text box, period, text = values open bracket, left parenthesis, i n t, right parenthesis, text box indices, period, account close bracket, semicolon. Line 47, indented four times: first name text box, period, text = values open bracket, left parenthesis, i n t, right parenthesis, text box indices, period, first close bracket, semicolon. Line 48, indented four times: last name text box, period, text = values open bracket, left parenthesis, i n t, right parenthesis, text box indices, period, last close bracket, semicolon. Line 49, indented four times: balance text box, period, text = values open bracket, left parenthesis, i n t, right parenthesis, text box indices, period, balance close bracket, semicolon. Line 50, indented three times: right brace. Line 51,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33" y="1791475"/>
            <a:ext cx="7868772" cy="4341849"/>
          </a:xfrm>
          <a:prstGeom prst="rect">
            <a:avLst/>
          </a:prstGeom>
        </p:spPr>
      </p:pic>
    </p:spTree>
    <p:extLst>
      <p:ext uri="{BB962C8B-B14F-4D97-AF65-F5344CB8AC3E}">
        <p14:creationId xmlns:p14="http://schemas.microsoft.com/office/powerpoint/2010/main" val="946335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17.2 A Reusable Windows </a:t>
            </a:r>
            <a:r>
              <a:rPr lang="en-IN" dirty="0">
                <a:latin typeface="Consolas" panose="020B0609020204030204" pitchFamily="49" charset="0"/>
                <a:cs typeface="Consolas" panose="020B0609020204030204" pitchFamily="49" charset="0"/>
              </a:rPr>
              <a:t>Form</a:t>
            </a:r>
            <a:r>
              <a:rPr lang="en-IN" dirty="0"/>
              <a:t> for the Examples in This Chapter</a:t>
            </a:r>
            <a:r>
              <a:rPr lang="en-IN" b="0" dirty="0"/>
              <a:t> </a:t>
            </a:r>
            <a:r>
              <a:rPr lang="en-IN" sz="2000" b="0" dirty="0" smtClean="0"/>
              <a:t>(</a:t>
            </a:r>
            <a:r>
              <a:rPr lang="en-IN" sz="2000" b="0" dirty="0"/>
              <a:t>4</a:t>
            </a:r>
            <a:r>
              <a:rPr lang="en-IN" sz="2000" b="0" dirty="0" smtClean="0"/>
              <a:t> </a:t>
            </a:r>
            <a:r>
              <a:rPr lang="en-IN" sz="2000" b="0" dirty="0"/>
              <a:t>of </a:t>
            </a:r>
            <a:r>
              <a:rPr lang="en-IN" sz="2000" b="0" dirty="0" smtClean="0"/>
              <a:t>4)</a:t>
            </a:r>
            <a:endParaRPr lang="en-IN" dirty="0"/>
          </a:p>
        </p:txBody>
      </p:sp>
      <p:pic>
        <p:nvPicPr>
          <p:cNvPr id="4" name="Picture 3" descr="Line 52: blank. Line 53, indented twice: forward slash, forward slash, return textbox values as string array. Line 54, indented twice: public string open bracket close bracket get text box values, left parenthesis, right parenthesis. Line 55, indented twice: left brace. Line 56, indented three times: return new string open bracket close bracket, left brace. Line 57, indented four times: account text box, period, text, comma, first name text box, period, text, comma. Line 58, indented four times: last name text box, period, text, comma, balance text box, period, text right brace, semicolon. Line 59, indented twice: right brace. Line 60, indented once: right brace. Line 61: right brace. A dialog box has fields for account, first name, last name, and bal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22" y="1658307"/>
            <a:ext cx="7400156" cy="4669145"/>
          </a:xfrm>
          <a:prstGeom prst="rect">
            <a:avLst/>
          </a:prstGeom>
        </p:spPr>
      </p:pic>
    </p:spTree>
    <p:extLst>
      <p:ext uri="{BB962C8B-B14F-4D97-AF65-F5344CB8AC3E}">
        <p14:creationId xmlns:p14="http://schemas.microsoft.com/office/powerpoint/2010/main" val="3448322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36992" cy="1097279"/>
          </a:xfrm>
        </p:spPr>
        <p:txBody>
          <a:bodyPr/>
          <a:lstStyle/>
          <a:p>
            <a:r>
              <a:rPr lang="en-US" dirty="0"/>
              <a:t>17.3 Creating a Sequential-Access </a:t>
            </a:r>
            <a:r>
              <a:rPr lang="en-US" dirty="0" smtClean="0"/>
              <a:t>Text </a:t>
            </a:r>
            <a:r>
              <a:rPr lang="en-US" dirty="0"/>
              <a:t>File </a:t>
            </a:r>
            <a:r>
              <a:rPr lang="en-US" sz="2000" b="0" dirty="0" smtClean="0"/>
              <a:t>(3 </a:t>
            </a:r>
            <a:r>
              <a:rPr lang="en-US" sz="2000" b="0" dirty="0"/>
              <a:t>of </a:t>
            </a:r>
            <a:r>
              <a:rPr lang="en-US" sz="2000" b="0" dirty="0" smtClean="0"/>
              <a:t>11)</a:t>
            </a:r>
            <a:endParaRPr lang="en-US" dirty="0"/>
          </a:p>
        </p:txBody>
      </p:sp>
      <p:sp>
        <p:nvSpPr>
          <p:cNvPr id="3" name="Text Placeholder 2"/>
          <p:cNvSpPr>
            <a:spLocks noGrp="1"/>
          </p:cNvSpPr>
          <p:nvPr>
            <p:ph type="body" idx="1"/>
          </p:nvPr>
        </p:nvSpPr>
        <p:spPr/>
        <p:txBody>
          <a:bodyPr/>
          <a:lstStyle/>
          <a:p>
            <a:r>
              <a:rPr lang="en-US" altLang="en-US" sz="2200" dirty="0">
                <a:latin typeface="+mn-lt"/>
              </a:rPr>
              <a:t>Using visual inheritance (Section 15.13), you can extend this class to create the </a:t>
            </a:r>
            <a:r>
              <a:rPr lang="en-US" altLang="en-US" sz="2200" dirty="0" smtClean="0">
                <a:latin typeface="+mn-lt"/>
              </a:rPr>
              <a:t>G</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s </a:t>
            </a:r>
            <a:r>
              <a:rPr lang="en-US" altLang="en-US" sz="2200" dirty="0">
                <a:latin typeface="+mn-lt"/>
              </a:rPr>
              <a:t>for several examples in this chapter</a:t>
            </a:r>
            <a:r>
              <a:rPr lang="en-US" altLang="en-US" sz="2200" dirty="0" smtClean="0">
                <a:latin typeface="+mn-lt"/>
              </a:rPr>
              <a:t>.</a:t>
            </a:r>
            <a:endParaRPr lang="en-US" altLang="en-US" sz="2200" dirty="0">
              <a:latin typeface="+mn-lt"/>
            </a:endParaRPr>
          </a:p>
          <a:p>
            <a:r>
              <a:rPr lang="en-US" altLang="en-US" sz="2200" dirty="0">
                <a:latin typeface="+mn-lt"/>
              </a:rPr>
              <a:t>Recall that to reuse class </a:t>
            </a:r>
            <a:r>
              <a:rPr lang="en-US" altLang="en-US" sz="2200" dirty="0">
                <a:latin typeface="Consolas" panose="020B0609020204030204" pitchFamily="49" charset="0"/>
                <a:cs typeface="Consolas" panose="020B0609020204030204" pitchFamily="49" charset="0"/>
              </a:rPr>
              <a:t>BankUIForm</a:t>
            </a:r>
            <a:r>
              <a:rPr lang="en-US" altLang="en-US" sz="2200" dirty="0">
                <a:latin typeface="+mn-lt"/>
              </a:rPr>
              <a:t>, you must compile the </a:t>
            </a:r>
            <a:r>
              <a:rPr lang="en-US" altLang="en-US" sz="2200" dirty="0" smtClean="0">
                <a:latin typeface="+mn-lt"/>
              </a:rPr>
              <a:t>G</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 </a:t>
            </a:r>
            <a:r>
              <a:rPr lang="en-US" altLang="en-US" sz="2200" dirty="0">
                <a:latin typeface="+mn-lt"/>
              </a:rPr>
              <a:t>into a class library, then add a reference to the new class library in each project that will reuse it</a:t>
            </a:r>
            <a:r>
              <a:rPr lang="en-US" altLang="en-US" sz="2200" dirty="0" smtClean="0">
                <a:latin typeface="+mn-lt"/>
              </a:rPr>
              <a:t>.</a:t>
            </a:r>
            <a:endParaRPr lang="en-US" altLang="en-US" sz="2200" dirty="0">
              <a:latin typeface="+mn-lt"/>
            </a:endParaRPr>
          </a:p>
          <a:p>
            <a:r>
              <a:rPr lang="en-US" altLang="en-US" sz="2200" dirty="0">
                <a:latin typeface="+mn-lt"/>
              </a:rPr>
              <a:t>This library </a:t>
            </a:r>
            <a:r>
              <a:rPr lang="en-US" altLang="en-US" sz="2200" dirty="0">
                <a:latin typeface="Consolas" panose="020B0609020204030204" pitchFamily="49" charset="0"/>
                <a:cs typeface="Consolas" panose="020B0609020204030204" pitchFamily="49" charset="0"/>
              </a:rPr>
              <a:t>(BankLibrary) </a:t>
            </a:r>
            <a:r>
              <a:rPr lang="en-US" altLang="en-US" sz="2200" dirty="0">
                <a:latin typeface="+mn-lt"/>
              </a:rPr>
              <a:t>is provided with the code for this chapter</a:t>
            </a:r>
            <a:r>
              <a:rPr lang="en-US" altLang="en-US" sz="2200" dirty="0" smtClean="0">
                <a:latin typeface="+mn-lt"/>
              </a:rPr>
              <a:t>.</a:t>
            </a:r>
            <a:endParaRPr lang="en-US" altLang="en-US" sz="2200" dirty="0">
              <a:latin typeface="+mn-lt"/>
            </a:endParaRPr>
          </a:p>
          <a:p>
            <a:r>
              <a:rPr lang="en-US" altLang="en-US" sz="2200" dirty="0">
                <a:latin typeface="+mn-lt"/>
              </a:rPr>
              <a:t>You might need to re-add the references to this library in our examples when you copy them to your system, since the library most likely will reside in a different location on your system</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4099929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91856" cy="1097279"/>
          </a:xfrm>
        </p:spPr>
        <p:txBody>
          <a:bodyPr/>
          <a:lstStyle/>
          <a:p>
            <a:r>
              <a:rPr lang="en-US" dirty="0"/>
              <a:t>17.3 Creating a Sequential-Access </a:t>
            </a:r>
            <a:r>
              <a:rPr lang="en-US" dirty="0" smtClean="0"/>
              <a:t>Text File </a:t>
            </a:r>
            <a:r>
              <a:rPr lang="en-US" sz="2000" b="0" dirty="0" smtClean="0"/>
              <a:t>(4 of 11)</a:t>
            </a:r>
            <a:endParaRPr lang="en-US" sz="2000" b="0" dirty="0"/>
          </a:p>
        </p:txBody>
      </p:sp>
      <p:sp>
        <p:nvSpPr>
          <p:cNvPr id="3" name="Text Placeholder 2"/>
          <p:cNvSpPr>
            <a:spLocks noGrp="1"/>
          </p:cNvSpPr>
          <p:nvPr>
            <p:ph type="body" idx="1"/>
          </p:nvPr>
        </p:nvSpPr>
        <p:spPr>
          <a:xfrm>
            <a:off x="457200" y="1600201"/>
            <a:ext cx="8229600" cy="3324726"/>
          </a:xfrm>
        </p:spPr>
        <p:txBody>
          <a:bodyPr/>
          <a:lstStyle/>
          <a:p>
            <a:pPr marL="109537" indent="0">
              <a:buNone/>
            </a:pPr>
            <a:r>
              <a:rPr lang="en-US" sz="2400" b="1" dirty="0">
                <a:latin typeface="+mn-lt"/>
              </a:rPr>
              <a:t>Class Record</a:t>
            </a:r>
          </a:p>
          <a:p>
            <a:r>
              <a:rPr lang="en-US" sz="2400" dirty="0">
                <a:latin typeface="+mn-lt"/>
              </a:rPr>
              <a:t>Figure </a:t>
            </a:r>
            <a:r>
              <a:rPr lang="en-US" sz="2400" dirty="0" smtClean="0">
                <a:latin typeface="+mn-lt"/>
              </a:rPr>
              <a:t>17.8 (see slide 79) </a:t>
            </a:r>
            <a:r>
              <a:rPr lang="en-US" sz="2400" dirty="0">
                <a:latin typeface="+mn-lt"/>
              </a:rPr>
              <a:t>contains class </a:t>
            </a:r>
            <a:r>
              <a:rPr lang="en-US" sz="2400" dirty="0">
                <a:latin typeface="+mn-lt"/>
                <a:cs typeface="Consolas" panose="020B0609020204030204" pitchFamily="49" charset="0"/>
              </a:rPr>
              <a:t>Record</a:t>
            </a:r>
            <a:r>
              <a:rPr lang="en-US" sz="2400" dirty="0">
                <a:latin typeface="+mn-lt"/>
              </a:rPr>
              <a:t> that </a:t>
            </a:r>
            <a:r>
              <a:rPr lang="en-US" sz="2400" dirty="0" smtClean="0">
                <a:latin typeface="+mn-lt"/>
              </a:rPr>
              <a:t>Figures 17.4 </a:t>
            </a:r>
            <a:r>
              <a:rPr lang="en-US" sz="2400" dirty="0">
                <a:latin typeface="+mn-lt"/>
              </a:rPr>
              <a:t>(see </a:t>
            </a:r>
            <a:r>
              <a:rPr lang="en-US" sz="2400" dirty="0" smtClean="0">
                <a:latin typeface="+mn-lt"/>
              </a:rPr>
              <a:t>slide 23), 17.6 </a:t>
            </a:r>
            <a:r>
              <a:rPr lang="en-US" sz="2400" dirty="0">
                <a:latin typeface="+mn-lt"/>
              </a:rPr>
              <a:t>(see </a:t>
            </a:r>
            <a:r>
              <a:rPr lang="en-US" sz="2400" dirty="0" smtClean="0">
                <a:latin typeface="+mn-lt"/>
              </a:rPr>
              <a:t>slide 43) </a:t>
            </a:r>
            <a:r>
              <a:rPr lang="en-US" sz="2400" dirty="0">
                <a:latin typeface="+mn-lt"/>
              </a:rPr>
              <a:t>and 17.7 (see </a:t>
            </a:r>
            <a:r>
              <a:rPr lang="en-US" sz="2400" dirty="0" smtClean="0">
                <a:latin typeface="+mn-lt"/>
              </a:rPr>
              <a:t>slide 61) use </a:t>
            </a:r>
            <a:r>
              <a:rPr lang="en-US" sz="2400" dirty="0">
                <a:latin typeface="+mn-lt"/>
              </a:rPr>
              <a:t>for maintaining the information in each record that’s written to or read from a file</a:t>
            </a:r>
            <a:r>
              <a:rPr lang="en-US" sz="2400" dirty="0" smtClean="0">
                <a:latin typeface="+mn-lt"/>
              </a:rPr>
              <a:t>.</a:t>
            </a:r>
            <a:endParaRPr lang="en-US" sz="2400" dirty="0">
              <a:latin typeface="+mn-lt"/>
            </a:endParaRPr>
          </a:p>
          <a:p>
            <a:r>
              <a:rPr lang="en-US" sz="2400" dirty="0">
                <a:latin typeface="+mn-lt"/>
              </a:rPr>
              <a:t>This class also belongs to the</a:t>
            </a:r>
            <a:r>
              <a:rPr lang="en-US" sz="2400" dirty="0">
                <a:latin typeface="Consolas" panose="020B0609020204030204" pitchFamily="49" charset="0"/>
                <a:cs typeface="Consolas" panose="020B0609020204030204" pitchFamily="49" charset="0"/>
              </a:rPr>
              <a:t> BankLibrary </a:t>
            </a:r>
            <a:r>
              <a:rPr lang="en-US" sz="2400" dirty="0" smtClean="0">
                <a:latin typeface="+mn-lt"/>
              </a:rPr>
              <a:t>D</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L, </a:t>
            </a:r>
            <a:r>
              <a:rPr lang="en-US" sz="2400" dirty="0">
                <a:latin typeface="+mn-lt"/>
              </a:rPr>
              <a:t>so it’s located in the same project as class </a:t>
            </a:r>
            <a:r>
              <a:rPr lang="en-US" sz="2400" dirty="0" err="1" smtClean="0">
                <a:latin typeface="Consolas" panose="020B0609020204030204" pitchFamily="49" charset="0"/>
                <a:cs typeface="Consolas" panose="020B0609020204030204" pitchFamily="49" charset="0"/>
              </a:rPr>
              <a:t>BankU</a:t>
            </a:r>
            <a:r>
              <a:rPr lang="en-US" sz="1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Iform</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74235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IN" dirty="0"/>
              <a:t>Figure 17.3 Class That Represents a Data </a:t>
            </a:r>
            <a:r>
              <a:rPr lang="en-IN" dirty="0" smtClean="0"/>
              <a:t>Record </a:t>
            </a:r>
            <a:r>
              <a:rPr lang="en-IN" sz="2000" b="0" dirty="0" smtClean="0"/>
              <a:t>(1 of 2)</a:t>
            </a:r>
            <a:endParaRPr lang="en-IN" sz="2000" b="0" dirty="0"/>
          </a:p>
        </p:txBody>
      </p:sp>
      <p:pic>
        <p:nvPicPr>
          <p:cNvPr id="5" name="Picture 4" descr="Program code for a class that represents a data record. Line 1: forward slash, forward slash, f i g period 17.3, colon, record, period, c s. Line 2: forward slash, forward slash, class that represents a data record, period. Line 3: namespace bank library. Line 4: left brace. Line 5, indented once: public class record. Line 6, indented once: left brace. Line 7, indented twice: public i n t account, left brace, get, semicolon, set, semicolon, right brace. Line 8, indented twice: public string First Name, left brace, get, semicolon, set, semicolon, right brace. Line 9, indented twice: public string Last Name, left brace, get, semicolon, set, semicolon, right brace. Line 10, indented twice: public decimal balance, left brace, get, semicolon, set, semicolon, right brace. Line 11: blank. Line 12, indented twice: forward slash, forward slash, parameter less, constructor sets members to default values. Line 13, indented twice: public record, left parenthesis, right parenthesis, colon, this, left parenthesis, 0, comma, string, period, empty, comma, string, period, empty, comma, 0 M, right parenthesis, left brace, right brace.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7" y="1745811"/>
            <a:ext cx="8107204" cy="3207093"/>
          </a:xfrm>
          <a:prstGeom prst="rect">
            <a:avLst/>
          </a:prstGeom>
        </p:spPr>
      </p:pic>
    </p:spTree>
    <p:extLst>
      <p:ext uri="{BB962C8B-B14F-4D97-AF65-F5344CB8AC3E}">
        <p14:creationId xmlns:p14="http://schemas.microsoft.com/office/powerpoint/2010/main" val="29477189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Objectives</a:t>
            </a:r>
            <a:endParaRPr lang="en-IN"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IN" sz="2400" dirty="0" smtClean="0">
                <a:latin typeface="+mn-lt"/>
              </a:rPr>
              <a:t>Create</a:t>
            </a:r>
            <a:r>
              <a:rPr lang="en-IN" sz="2400" dirty="0">
                <a:latin typeface="+mn-lt"/>
              </a:rPr>
              <a:t>, read, write and update files</a:t>
            </a:r>
          </a:p>
          <a:p>
            <a:pPr marL="255600" indent="-255600">
              <a:buSzPct val="100000"/>
            </a:pPr>
            <a:r>
              <a:rPr lang="en-IN" sz="2400" dirty="0">
                <a:latin typeface="+mn-lt"/>
              </a:rPr>
              <a:t>Use classes</a:t>
            </a:r>
            <a:r>
              <a:rPr lang="en-IN" sz="2400" dirty="0">
                <a:latin typeface="Consolas" panose="020B0609020204030204" pitchFamily="49" charset="0"/>
                <a:cs typeface="Consolas" panose="020B0609020204030204" pitchFamily="49" charset="0"/>
              </a:rPr>
              <a:t> File </a:t>
            </a:r>
            <a:r>
              <a:rPr lang="en-IN" sz="2400" dirty="0">
                <a:latin typeface="+mn-lt"/>
              </a:rPr>
              <a:t>and </a:t>
            </a:r>
            <a:r>
              <a:rPr lang="en-IN" sz="2400" dirty="0">
                <a:latin typeface="Consolas" panose="020B0609020204030204" pitchFamily="49" charset="0"/>
                <a:cs typeface="Consolas" panose="020B0609020204030204" pitchFamily="49" charset="0"/>
              </a:rPr>
              <a:t>Directory</a:t>
            </a:r>
            <a:r>
              <a:rPr lang="en-IN" sz="2400" dirty="0">
                <a:latin typeface="+mn-lt"/>
              </a:rPr>
              <a:t> to obtain information about files and directories on your computer.</a:t>
            </a:r>
          </a:p>
          <a:p>
            <a:pPr marL="255600" indent="-255600">
              <a:buSzPct val="100000"/>
            </a:pPr>
            <a:r>
              <a:rPr lang="en-IN" sz="2400" dirty="0">
                <a:latin typeface="+mn-lt"/>
              </a:rPr>
              <a:t>Use </a:t>
            </a:r>
            <a:r>
              <a:rPr lang="en-IN" sz="2400" dirty="0" smtClean="0">
                <a:latin typeface="+mn-lt"/>
              </a:rPr>
              <a:t>L</a:t>
            </a:r>
            <a:r>
              <a:rPr lang="en-IN" sz="100" dirty="0" smtClean="0">
                <a:latin typeface="+mn-lt"/>
              </a:rPr>
              <a:t> </a:t>
            </a:r>
            <a:r>
              <a:rPr lang="en-IN" sz="2400" dirty="0" smtClean="0">
                <a:latin typeface="+mn-lt"/>
              </a:rPr>
              <a:t>I</a:t>
            </a:r>
            <a:r>
              <a:rPr lang="en-IN" sz="100" dirty="0" smtClean="0">
                <a:latin typeface="+mn-lt"/>
              </a:rPr>
              <a:t> </a:t>
            </a:r>
            <a:r>
              <a:rPr lang="en-IN" sz="2400" dirty="0" smtClean="0">
                <a:latin typeface="+mn-lt"/>
              </a:rPr>
              <a:t>N</a:t>
            </a:r>
            <a:r>
              <a:rPr lang="en-IN" sz="100" dirty="0" smtClean="0">
                <a:latin typeface="+mn-lt"/>
              </a:rPr>
              <a:t> </a:t>
            </a:r>
            <a:r>
              <a:rPr lang="en-IN" sz="2400" dirty="0" smtClean="0">
                <a:latin typeface="+mn-lt"/>
              </a:rPr>
              <a:t>Q </a:t>
            </a:r>
            <a:r>
              <a:rPr lang="en-IN" sz="2400" dirty="0">
                <a:latin typeface="+mn-lt"/>
              </a:rPr>
              <a:t>to search through directories.</a:t>
            </a:r>
          </a:p>
          <a:p>
            <a:pPr marL="255600" indent="-255600">
              <a:buSzPct val="100000"/>
            </a:pPr>
            <a:r>
              <a:rPr lang="en-IN" sz="2400" dirty="0">
                <a:latin typeface="+mn-lt"/>
              </a:rPr>
              <a:t>Become familiar with sequential-access file processing.</a:t>
            </a:r>
          </a:p>
          <a:p>
            <a:pPr marL="255600" indent="-255600">
              <a:buSzPct val="100000"/>
            </a:pPr>
            <a:r>
              <a:rPr lang="en-IN" sz="2400" dirty="0">
                <a:latin typeface="+mn-lt"/>
              </a:rPr>
              <a:t>Use classes </a:t>
            </a:r>
            <a:r>
              <a:rPr lang="en-IN" sz="2400" dirty="0">
                <a:latin typeface="Consolas" panose="020B0609020204030204" pitchFamily="49" charset="0"/>
                <a:cs typeface="Consolas" panose="020B0609020204030204" pitchFamily="49" charset="0"/>
              </a:rPr>
              <a:t>FileStream, StreamReader </a:t>
            </a:r>
            <a:r>
              <a:rPr lang="en-IN" sz="2400" dirty="0">
                <a:latin typeface="+mn-lt"/>
              </a:rPr>
              <a:t>and </a:t>
            </a:r>
            <a:r>
              <a:rPr lang="en-IN" sz="2400" dirty="0">
                <a:latin typeface="Consolas" panose="020B0609020204030204" pitchFamily="49" charset="0"/>
                <a:cs typeface="Consolas" panose="020B0609020204030204" pitchFamily="49" charset="0"/>
              </a:rPr>
              <a:t>StreamWriter</a:t>
            </a:r>
            <a:r>
              <a:rPr lang="en-IN" sz="2400" dirty="0">
                <a:latin typeface="+mn-lt"/>
              </a:rPr>
              <a:t> to read text from and write text to files.</a:t>
            </a:r>
          </a:p>
          <a:p>
            <a:pPr marL="255600" indent="-255600">
              <a:buSzPct val="100000"/>
            </a:pPr>
            <a:r>
              <a:rPr lang="en-IN" sz="2400" dirty="0">
                <a:latin typeface="+mn-lt"/>
              </a:rPr>
              <a:t>Use classes</a:t>
            </a:r>
            <a:r>
              <a:rPr lang="en-IN" sz="2400" dirty="0">
                <a:latin typeface="Consolas" panose="020B0609020204030204" pitchFamily="49" charset="0"/>
                <a:cs typeface="Consolas" panose="020B0609020204030204" pitchFamily="49" charset="0"/>
              </a:rPr>
              <a:t> FileStream </a:t>
            </a:r>
            <a:r>
              <a:rPr lang="en-IN" sz="2400" dirty="0">
                <a:latin typeface="+mn-lt"/>
              </a:rPr>
              <a:t>and </a:t>
            </a:r>
            <a:r>
              <a:rPr lang="en-IN" sz="2400" dirty="0">
                <a:latin typeface="Consolas" panose="020B0609020204030204" pitchFamily="49" charset="0"/>
                <a:cs typeface="Consolas" panose="020B0609020204030204" pitchFamily="49" charset="0"/>
              </a:rPr>
              <a:t>BinaryFormatter</a:t>
            </a:r>
            <a:r>
              <a:rPr lang="en-IN" sz="2400" dirty="0">
                <a:latin typeface="+mn-lt"/>
              </a:rPr>
              <a:t> to read objects from and write objects to files.</a:t>
            </a:r>
          </a:p>
        </p:txBody>
      </p:sp>
    </p:spTree>
    <p:extLst>
      <p:ext uri="{BB962C8B-B14F-4D97-AF65-F5344CB8AC3E}">
        <p14:creationId xmlns:p14="http://schemas.microsoft.com/office/powerpoint/2010/main" val="3442936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IN" dirty="0"/>
              <a:t>Figure 17.3 Class That Represents a Data Record </a:t>
            </a:r>
            <a:r>
              <a:rPr lang="en-IN" sz="2000" b="0" dirty="0" smtClean="0"/>
              <a:t>(2 </a:t>
            </a:r>
            <a:r>
              <a:rPr lang="en-IN" sz="2000" b="0" dirty="0"/>
              <a:t>of 2)</a:t>
            </a:r>
            <a:endParaRPr lang="en-IN" dirty="0"/>
          </a:p>
        </p:txBody>
      </p:sp>
      <p:pic>
        <p:nvPicPr>
          <p:cNvPr id="4" name="Picture 3" descr="Program code for a class that represents a data record. Line 15, indented twice: forward slash, forward slash, overloaded constructor sets members to parameter values. Line 16, indented twice: public record, left parenthesis, i n t account, comma, string First Name, comma. Line 17, indented three times: string Last Name, comma, decimal balance, right parenthesis. Line 18, indented twice: left brace. Line 19, indented three times: account = account, semicolon. Line 20, indented three times: First Name, = First Name, semicolon. Line 21, indented three times: Last Name, = Last Name, semicolon. Line 22, indented three times: balance = balance, semicolon. Line 23, indented twice: right brace.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90" y="1856248"/>
            <a:ext cx="8134820" cy="2620462"/>
          </a:xfrm>
          <a:prstGeom prst="rect">
            <a:avLst/>
          </a:prstGeom>
        </p:spPr>
      </p:pic>
    </p:spTree>
    <p:extLst>
      <p:ext uri="{BB962C8B-B14F-4D97-AF65-F5344CB8AC3E}">
        <p14:creationId xmlns:p14="http://schemas.microsoft.com/office/powerpoint/2010/main" val="1191704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70363" cy="1097279"/>
          </a:xfrm>
        </p:spPr>
        <p:txBody>
          <a:bodyPr/>
          <a:lstStyle/>
          <a:p>
            <a:r>
              <a:rPr lang="en-US" dirty="0"/>
              <a:t>17.3 Creating a Sequential-Access </a:t>
            </a:r>
            <a:r>
              <a:rPr lang="en-US" dirty="0" smtClean="0"/>
              <a:t>Text </a:t>
            </a:r>
            <a:r>
              <a:rPr lang="en-US" dirty="0"/>
              <a:t>File </a:t>
            </a:r>
            <a:r>
              <a:rPr lang="en-US" sz="2000" b="0" dirty="0" smtClean="0"/>
              <a:t>(5 of 11)</a:t>
            </a:r>
            <a:endParaRPr lang="en-US" sz="2000" b="0" dirty="0"/>
          </a:p>
        </p:txBody>
      </p:sp>
      <p:sp>
        <p:nvSpPr>
          <p:cNvPr id="3" name="Text Placeholder 2"/>
          <p:cNvSpPr>
            <a:spLocks noGrp="1"/>
          </p:cNvSpPr>
          <p:nvPr>
            <p:ph type="body" idx="1"/>
          </p:nvPr>
        </p:nvSpPr>
        <p:spPr>
          <a:xfrm>
            <a:off x="457200" y="1600200"/>
            <a:ext cx="8229600" cy="4668625"/>
          </a:xfrm>
        </p:spPr>
        <p:txBody>
          <a:bodyPr/>
          <a:lstStyle/>
          <a:p>
            <a:pPr marL="109537" indent="0">
              <a:buNone/>
            </a:pPr>
            <a:r>
              <a:rPr lang="en-US" sz="2200" b="1" dirty="0">
                <a:latin typeface="+mn-lt"/>
              </a:rPr>
              <a:t>Using a Character Stream to Create an Output File</a:t>
            </a:r>
          </a:p>
          <a:p>
            <a:r>
              <a:rPr lang="en-US" sz="2200" dirty="0">
                <a:latin typeface="+mn-lt"/>
              </a:rPr>
              <a:t>Class </a:t>
            </a:r>
            <a:r>
              <a:rPr lang="en-US" sz="2200" dirty="0">
                <a:latin typeface="Consolas" panose="020B0609020204030204" pitchFamily="49" charset="0"/>
                <a:cs typeface="Consolas" panose="020B0609020204030204" pitchFamily="49" charset="0"/>
              </a:rPr>
              <a:t>CreateFileForm </a:t>
            </a:r>
            <a:r>
              <a:rPr lang="en-US" sz="2200" dirty="0" smtClean="0">
                <a:latin typeface="+mn-lt"/>
              </a:rPr>
              <a:t>(Figure 17.4 see slide 23) </a:t>
            </a:r>
            <a:r>
              <a:rPr lang="en-US" sz="2200" dirty="0">
                <a:latin typeface="+mn-lt"/>
              </a:rPr>
              <a:t>uses instances of class </a:t>
            </a:r>
            <a:r>
              <a:rPr lang="en-US" sz="2200" dirty="0">
                <a:latin typeface="Consolas" panose="020B0609020204030204" pitchFamily="49" charset="0"/>
                <a:cs typeface="Consolas" panose="020B0609020204030204" pitchFamily="49" charset="0"/>
              </a:rPr>
              <a:t>Record</a:t>
            </a:r>
            <a:r>
              <a:rPr lang="en-US" sz="2200" dirty="0">
                <a:latin typeface="+mn-lt"/>
              </a:rPr>
              <a:t> to create a sequential-access file that might be used in an accounts-receivable system—i.e., a program that organizes data regarding money owed by a company’s credit clients</a:t>
            </a:r>
            <a:r>
              <a:rPr lang="en-US" sz="2200" dirty="0" smtClean="0">
                <a:latin typeface="+mn-lt"/>
              </a:rPr>
              <a:t>.</a:t>
            </a:r>
            <a:endParaRPr lang="en-US" sz="2200" dirty="0">
              <a:latin typeface="+mn-lt"/>
            </a:endParaRPr>
          </a:p>
          <a:p>
            <a:r>
              <a:rPr lang="en-US" sz="2200" dirty="0">
                <a:latin typeface="+mn-lt"/>
              </a:rPr>
              <a:t>For each client, the program obtains an account number and the client’s first name, last name and balance (i.e., the amount of money that the client owes to the company for previously received goods and services</a:t>
            </a:r>
            <a:r>
              <a:rPr lang="en-US" sz="2200" dirty="0" smtClean="0">
                <a:latin typeface="+mn-lt"/>
              </a:rPr>
              <a:t>).</a:t>
            </a:r>
            <a:endParaRPr lang="en-US" sz="2200" dirty="0">
              <a:latin typeface="+mn-lt"/>
            </a:endParaRPr>
          </a:p>
          <a:p>
            <a:r>
              <a:rPr lang="en-US" sz="2200" dirty="0">
                <a:latin typeface="+mn-lt"/>
              </a:rPr>
              <a:t>The data obtained for each client constitutes a record for that client</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683650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72400" cy="1097279"/>
          </a:xfrm>
        </p:spPr>
        <p:txBody>
          <a:bodyPr/>
          <a:lstStyle/>
          <a:p>
            <a:r>
              <a:rPr lang="en-US" dirty="0"/>
              <a:t>17.3 Creating a Sequential-Access </a:t>
            </a:r>
            <a:r>
              <a:rPr lang="en-US" dirty="0" smtClean="0"/>
              <a:t>Text File </a:t>
            </a:r>
            <a:r>
              <a:rPr lang="en-US" sz="2000" b="0" dirty="0" smtClean="0"/>
              <a:t>(6 of 11) </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In this app, the account number is used as the record key—files are created and maintained in account-number order</a:t>
            </a:r>
            <a:r>
              <a:rPr lang="en-US" altLang="en-US" sz="2400" dirty="0" smtClean="0">
                <a:latin typeface="+mn-lt"/>
              </a:rPr>
              <a:t>.</a:t>
            </a:r>
            <a:endParaRPr lang="en-US" altLang="en-US" sz="2400" dirty="0">
              <a:latin typeface="+mn-lt"/>
            </a:endParaRPr>
          </a:p>
          <a:p>
            <a:r>
              <a:rPr lang="en-US" altLang="en-US" sz="2400" dirty="0">
                <a:latin typeface="+mn-lt"/>
              </a:rPr>
              <a:t>This program assumes that the user enters records in account-number order. However, a comprehensive accounts-receivable system would provide a sorting capability, so the user could enter the records in any order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20811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(1 of 11)</a:t>
            </a:r>
            <a:endParaRPr lang="en-IN" sz="2000" b="0" dirty="0"/>
          </a:p>
        </p:txBody>
      </p:sp>
      <p:pic>
        <p:nvPicPr>
          <p:cNvPr id="4" name="Picture 3" descr="Program code for using a character stream to create an output file. Line 1: forward slash, forward slash, f i g period 17.4, colon, create file form, period, c s. Line 2: forward slash, forward slash, creating a sequential access file, period. Line 3: using system, semicolon. Line 4: using system, period, windows, period, forms, semicolon. Line 5: using system, period, i o, semicolon. Line 6: using bank library, semicolon. Line 7: blank. Line 8: namespace create file. Line 9: left brace. Line 10, indented once: public partial class create file form, colon, bank u i form. Line 11, indented once: left brace. Line 12, indented twice: private stream writer file writer, semicolon, forward slash, forward slash, writes data to text file. Line 13: blank. Line 14, indented twice: forward slash, forward slash, parameter less, constructor. Line 15, indented twice: public create file form, left parenthesis, right parenthesis. Line 16, indented twice: left brace. Line 17, indented three times: initialize component, left parenthesis, right parenthesis, semicolon. Line 18, indented twi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82" y="1631918"/>
            <a:ext cx="8248876" cy="4264725"/>
          </a:xfrm>
          <a:prstGeom prst="rect">
            <a:avLst/>
          </a:prstGeom>
        </p:spPr>
      </p:pic>
    </p:spTree>
    <p:extLst>
      <p:ext uri="{BB962C8B-B14F-4D97-AF65-F5344CB8AC3E}">
        <p14:creationId xmlns:p14="http://schemas.microsoft.com/office/powerpoint/2010/main" val="23005566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(2 </a:t>
            </a:r>
            <a:r>
              <a:rPr lang="en-IN" sz="2000" b="0" dirty="0"/>
              <a:t>of </a:t>
            </a:r>
            <a:r>
              <a:rPr lang="en-IN" sz="2000" b="0" dirty="0" smtClean="0"/>
              <a:t>11)</a:t>
            </a:r>
            <a:endParaRPr lang="en-IN" dirty="0"/>
          </a:p>
        </p:txBody>
      </p:sp>
      <p:pic>
        <p:nvPicPr>
          <p:cNvPr id="4" name="Picture 3" descr="Line 20, indented twice: forward slash, forward slash, event handler for save button. Line 21, indented twice: private void save button underscore click, left parenthesis, object sender, comma, event a r g s e, right parenthesis. Line 22, indented twice: left brace. Line 23, indented three times: forward slash, forward slash, create and show dialog box enabling user to save file. Line 24, indented three times: dialog result, result, semicolon, forward slash, forward slash, result of save file dialog. Line 25, indented three times: string filename, semicolon, forward slash, forward slash, name of file containing data. Line 26: blank. Line 27, indented three times: using, left parenthesis, v a r file chooser = new save file dialog, left parenthesis, right parenthesis, right parenthesis. Line 28, indented three times: left brace. Line 29, indented four times: file chooser, period, check file exists = false, semicolon, forward slash, forward slash, let user create file. Line 30, indented four times: result = file chooser, period, show dialog, left parenthesis, right parenthesis, semicolon. Line 31, indented four times: filename = file chooser, period, filename, semicolon, forward slash, forward slash, name of file to save data. Line 32, indented three times: right brace. Line 33: blank. Line 34, indented three times: forward slash, forward slash, ensure that user clicked, open quotes, ok, close quotes. Line 35, indented three times: if, left parenthesis, result = = dialog result, period, ok, right parenthesis. Line 36, indented three times: left brace. Line 37, indented four times: forward slash, forward slash, show error if user specified invalid file. Line 38, indented four times: if, left parenthesis, string, period, is null or empty, left parenthesis, filename, right parenthesis, right parenthesis. Line 39, indented four times: left brace. Line 40, indented five times: message box, period, show, left parenthesis, open quotes, invalid file name, open quotes, comma, close quotes, error, close quotes, comma. Line 41, indented six times: message box, buttons, period, ok, comma, message box, icon, period, error, right parenthesis, semicolon. Line 42, indented four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15" y="1480948"/>
            <a:ext cx="7902971" cy="4810504"/>
          </a:xfrm>
          <a:prstGeom prst="rect">
            <a:avLst/>
          </a:prstGeom>
        </p:spPr>
      </p:pic>
    </p:spTree>
    <p:extLst>
      <p:ext uri="{BB962C8B-B14F-4D97-AF65-F5344CB8AC3E}">
        <p14:creationId xmlns:p14="http://schemas.microsoft.com/office/powerpoint/2010/main" val="1467300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(3 </a:t>
            </a:r>
            <a:r>
              <a:rPr lang="en-IN" sz="2000" b="0" dirty="0"/>
              <a:t>of </a:t>
            </a:r>
            <a:r>
              <a:rPr lang="en-IN" sz="2000" b="0" dirty="0" smtClean="0"/>
              <a:t>11)</a:t>
            </a:r>
            <a:endParaRPr lang="en-IN" dirty="0"/>
          </a:p>
        </p:txBody>
      </p:sp>
      <p:pic>
        <p:nvPicPr>
          <p:cNvPr id="4" name="Picture 3" descr="Line 43, indented four times: else. Line 44, indented four times: left brace. Line 45, indented five times: forward slash, forward slash, save file via file stream. Line 46, indented five times: try. Line 47, indented five times: left brace. Line 48, indented six times: forward slash, forward slash, open file with write access. Line 49, indented six times: v a r output = new file stream, left parenthesis, filename, comma. Line 50, indented seven times: file mode, period, open or create, comma, file access, period, write, right parenthesis, semicolon. Line 51: blank. Line 52, indented six times: forward slash, forward slash, sets file to where data is written. Line 53, indented six times: file writer = new stream writer, left parenthesis, output, right parenthesis, semicolon. Line 54: blank. Line 55, indented six times: forward slash, forward slash, disable save button and enable enter button. Line 56, indented six times: save button, period, enabled = false, semicolon. Line 57, indented six times: enter button, period, enabled = true, semicolon. Line 58, indented fiv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12" y="1775967"/>
            <a:ext cx="8026935" cy="3570554"/>
          </a:xfrm>
          <a:prstGeom prst="rect">
            <a:avLst/>
          </a:prstGeom>
        </p:spPr>
      </p:pic>
    </p:spTree>
    <p:extLst>
      <p:ext uri="{BB962C8B-B14F-4D97-AF65-F5344CB8AC3E}">
        <p14:creationId xmlns:p14="http://schemas.microsoft.com/office/powerpoint/2010/main" val="568670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a:t>(4 of </a:t>
            </a:r>
            <a:r>
              <a:rPr lang="en-IN" sz="2000" b="0" dirty="0" smtClean="0"/>
              <a:t>11)</a:t>
            </a:r>
            <a:endParaRPr lang="en-IN" sz="2000" b="0" dirty="0"/>
          </a:p>
        </p:txBody>
      </p:sp>
      <p:pic>
        <p:nvPicPr>
          <p:cNvPr id="4" name="Picture 3" descr="Line 59, indented five times: catch, left parenthesis, i o exception, right parenthesis. Line 60, indented five times: left brace. Line 61, indented six times: forward slash, forward slash, notify user if file does not exist. Line 62, indented six times: message box, period, show, left parenthesis, open quotes, error opening file, open quotes, comma, close quotes, error, close quotes, comma. Line 63, indented seven times: message box, buttons, period, ok, comma, message box, icon, period, error, right parenthesis, semicolon. Line 64, indented five times: right brace. Line 65, indented four times: right brace. Line 66, indented three times: right brace. Line 67, indented twice: right brace. Line 6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16" y="1897949"/>
            <a:ext cx="7953969" cy="2318784"/>
          </a:xfrm>
          <a:prstGeom prst="rect">
            <a:avLst/>
          </a:prstGeom>
        </p:spPr>
      </p:pic>
    </p:spTree>
    <p:extLst>
      <p:ext uri="{BB962C8B-B14F-4D97-AF65-F5344CB8AC3E}">
        <p14:creationId xmlns:p14="http://schemas.microsoft.com/office/powerpoint/2010/main" val="1878467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(5 </a:t>
            </a:r>
            <a:r>
              <a:rPr lang="en-IN" sz="2000" b="0" dirty="0"/>
              <a:t>of </a:t>
            </a:r>
            <a:r>
              <a:rPr lang="en-IN" sz="2000" b="0" dirty="0" smtClean="0"/>
              <a:t>11)</a:t>
            </a:r>
            <a:endParaRPr lang="en-IN" sz="2000" b="0" dirty="0"/>
          </a:p>
        </p:txBody>
      </p:sp>
      <p:pic>
        <p:nvPicPr>
          <p:cNvPr id="4" name="Picture 3" descr="Line 69, indented twice: forward slash, forward slash, handler for enter button click. Line 70, indented twice: private void enter button underscore click, left parenthesis, object sender, comma, event a r g s e, right parenthesis. Line 71, indented twice: left brace. Line 72, indented three times: forward slash, forward slash, store textbox values string array. Line 73, indented three times: string open bracket close bracket values = get text box values, left parenthesis, right parenthesis, semicolon. Line 74: blank. Line 75, indented three times: forward slash, forward slash, determine whether textbox account field is empty. Line 76, indented three times: if, left parenthesis, exclamation point string, period, is null or empty, left parenthesis, values open bracket, left parenthesis, i n t, right parenthesis, text box indices, period, account close bracket, right parenthesis, right parenthesis. Line 77, indented three times: left brace. Line 78, indented four times: forward slash, forward slash, store textbox values in record and output it. Line 79, indented four times: try. Line 80, indented four times: left brace. Line 81, indented five times: forward slash, forward slash, get account number value from textbox. Line 82, indented five times: i n t account number =. Line 83, indented six times: i n t, period, parse, left parenthesis, values open bracket, left parenthesis, i n t, right parenthesis, text box indices, period, account close bracket, right parenthesis, semicolon. Line 8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53" y="1573633"/>
            <a:ext cx="8019895" cy="3499342"/>
          </a:xfrm>
          <a:prstGeom prst="rect">
            <a:avLst/>
          </a:prstGeom>
        </p:spPr>
      </p:pic>
    </p:spTree>
    <p:extLst>
      <p:ext uri="{BB962C8B-B14F-4D97-AF65-F5344CB8AC3E}">
        <p14:creationId xmlns:p14="http://schemas.microsoft.com/office/powerpoint/2010/main" val="2008668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(6 </a:t>
            </a:r>
            <a:r>
              <a:rPr lang="en-IN" sz="2000" b="0" dirty="0"/>
              <a:t>of </a:t>
            </a:r>
            <a:r>
              <a:rPr lang="en-IN" sz="2000" b="0" dirty="0" smtClean="0"/>
              <a:t>11)</a:t>
            </a:r>
            <a:endParaRPr lang="en-IN" sz="2000" b="0" dirty="0"/>
          </a:p>
        </p:txBody>
      </p:sp>
      <p:pic>
        <p:nvPicPr>
          <p:cNvPr id="4" name="Picture 3" descr="Line 85, indented five times: forward slash, forward slash, determine whether account number is valid. Line 86, indented five times: if, left parenthesis, account number right angle bracket, 0, right parenthesis. Line 87, indented five times: left brace. Line 88, indented six times: forward slash, forward slash, record containing textbox values to output. Line 89, indented six times: v a r record = new record, left parenthesis, account number, comma. Line 90, indented seven times: values open bracket, left parenthesis, i n t, right parenthesis, text box indices, period, first close bracket, comma. Line 91, indented seven times: values open bracket, left parenthesis, i n t, right parenthesis, text box indices, period, last close bracket, comma. Line 92, indented seven times: decimal, period, parse, left parenthesis, values open bracket, left parenthesis, i n t, right parenthesis, text box indices, period, balance close bracket, right parenthesis, semicolon. Line 93: blank. Line 94, indented six times: forward slash, forward slash, write record to file, comma, fields separated by commas. Line 95, indented six times: file writer, period, write line, left parenthesis. Line 96, indented seven times: dollar, open quotes, left brace, record, period, account right brace comma, left brace, record, period, First Name, right brace comma, close quotes, +. Line 97, indented seven times: dollar, open quotes, left brace, record, period, Last Name, right brace comma, left brace, record, period, balance right brace, close quotes, right parenthesis, semicolon. Line 98, indented five times: right brace. Line 99, indented five times: else. Line 100, indented five times: left brace. Line 101, indented six times: forward slash, forward slash, notify user if invalid account number. Line 102, indented six times: message box, period, show, left parenthesis, open quotes, invalid account number, close quotes, comma, open quotes, error, close quotes, comma. Line 103, indented seven times: message box, buttons, period, ok, comma, message box, icon, period, error, right parenthesis, semicolon. Line 104, indented five times: right brace. Line 105, indented four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00" y="1519811"/>
            <a:ext cx="8019895" cy="4534167"/>
          </a:xfrm>
          <a:prstGeom prst="rect">
            <a:avLst/>
          </a:prstGeom>
        </p:spPr>
      </p:pic>
    </p:spTree>
    <p:extLst>
      <p:ext uri="{BB962C8B-B14F-4D97-AF65-F5344CB8AC3E}">
        <p14:creationId xmlns:p14="http://schemas.microsoft.com/office/powerpoint/2010/main" val="341052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(7 </a:t>
            </a:r>
            <a:r>
              <a:rPr lang="en-IN" sz="2000" b="0" dirty="0"/>
              <a:t>of </a:t>
            </a:r>
            <a:r>
              <a:rPr lang="en-IN" sz="2000" b="0" dirty="0" smtClean="0"/>
              <a:t>11)</a:t>
            </a:r>
            <a:endParaRPr lang="en-IN" sz="2000" b="0" dirty="0"/>
          </a:p>
        </p:txBody>
      </p:sp>
      <p:pic>
        <p:nvPicPr>
          <p:cNvPr id="5" name="Picture 4" descr="Line 106, indented four times: catch, left parenthesis, i o exception, right parenthesis. Line 107, indented four times: left brace. Line 108, indented five times: message box, period, show, left parenthesis, open quotes, error writing to file, close quotes, comma, open quotes, error, close quotes, comma. Line 109, indented six times: message box, buttons, period, ok, comma, message box, icon, period, error, right parenthesis, semicolon. Line 110, indented five times: right brace. Line 111, indented five times: catch, left parenthesis, format exception, right parenthesis. Line 112, indented five times: left brace. Line 113, indented five times: message box, period, show, left parenthesis, open quotes, invalid format, close quotes, comma, open quotes, error, close quotes, comma. Line 114, indented six times: message box, buttons, period, ok, comma, message box, icon, period, error, right parenthesis, semicolon. Line 115, indented four times: right brace. Line 116, indented three times: right brace. Line 117: blank. Line 118, indented three times: clear text boxes, left parenthesis, right parenthesis, semicolon, forward slash, forward slash, clear textbox values. Line 119, indented twice: right brace. Line 1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82" y="1753036"/>
            <a:ext cx="7940490" cy="3356845"/>
          </a:xfrm>
          <a:prstGeom prst="rect">
            <a:avLst/>
          </a:prstGeom>
        </p:spPr>
      </p:pic>
    </p:spTree>
    <p:extLst>
      <p:ext uri="{BB962C8B-B14F-4D97-AF65-F5344CB8AC3E}">
        <p14:creationId xmlns:p14="http://schemas.microsoft.com/office/powerpoint/2010/main" val="1898066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Outline </a:t>
            </a:r>
            <a:r>
              <a:rPr lang="en-US" sz="2000" b="0" dirty="0"/>
              <a:t>(1 of 2</a:t>
            </a:r>
            <a:r>
              <a:rPr lang="en-US" sz="2000" b="0" dirty="0" smtClean="0"/>
              <a:t>)</a:t>
            </a:r>
            <a:endParaRPr lang="en-US" dirty="0"/>
          </a:p>
        </p:txBody>
      </p:sp>
      <p:sp>
        <p:nvSpPr>
          <p:cNvPr id="8" name="Text Placeholder 7"/>
          <p:cNvSpPr>
            <a:spLocks noGrp="1"/>
          </p:cNvSpPr>
          <p:nvPr>
            <p:ph type="body" idx="1"/>
          </p:nvPr>
        </p:nvSpPr>
        <p:spPr/>
        <p:txBody>
          <a:bodyPr/>
          <a:lstStyle/>
          <a:p>
            <a:pPr marL="0" indent="0">
              <a:buNone/>
            </a:pPr>
            <a:r>
              <a:rPr lang="en-IN" sz="2400" b="1" dirty="0">
                <a:solidFill>
                  <a:schemeClr val="tx2"/>
                </a:solidFill>
                <a:latin typeface="+mn-lt"/>
              </a:rPr>
              <a:t>17.1</a:t>
            </a:r>
            <a:r>
              <a:rPr lang="en-IN" sz="2400" dirty="0">
                <a:latin typeface="+mn-lt"/>
              </a:rPr>
              <a:t> Introduction</a:t>
            </a:r>
          </a:p>
          <a:p>
            <a:pPr marL="0" indent="0">
              <a:buNone/>
            </a:pPr>
            <a:r>
              <a:rPr lang="en-IN" sz="2400" b="1" dirty="0">
                <a:solidFill>
                  <a:schemeClr val="tx2"/>
                </a:solidFill>
                <a:latin typeface="+mn-lt"/>
              </a:rPr>
              <a:t>17.2</a:t>
            </a:r>
            <a:r>
              <a:rPr lang="en-IN" sz="2400" dirty="0">
                <a:latin typeface="+mn-lt"/>
              </a:rPr>
              <a:t> Files and Streams</a:t>
            </a:r>
          </a:p>
          <a:p>
            <a:pPr marL="0" indent="0">
              <a:buNone/>
            </a:pPr>
            <a:r>
              <a:rPr lang="en-IN" sz="2400" b="1" dirty="0">
                <a:solidFill>
                  <a:schemeClr val="tx2"/>
                </a:solidFill>
                <a:latin typeface="+mn-lt"/>
              </a:rPr>
              <a:t>17.3</a:t>
            </a:r>
            <a:r>
              <a:rPr lang="en-IN" sz="2400" dirty="0">
                <a:latin typeface="+mn-lt"/>
              </a:rPr>
              <a:t> Creating a Sequential-Access Text File</a:t>
            </a:r>
          </a:p>
          <a:p>
            <a:pPr marL="0" indent="0">
              <a:buNone/>
            </a:pPr>
            <a:r>
              <a:rPr lang="en-IN" sz="2400" b="1" dirty="0">
                <a:solidFill>
                  <a:schemeClr val="tx2"/>
                </a:solidFill>
                <a:latin typeface="+mn-lt"/>
              </a:rPr>
              <a:t>17.4</a:t>
            </a:r>
            <a:r>
              <a:rPr lang="en-IN" sz="2400" dirty="0">
                <a:latin typeface="+mn-lt"/>
              </a:rPr>
              <a:t> Reading Data from a Sequential- Access Text File</a:t>
            </a:r>
          </a:p>
          <a:p>
            <a:pPr marL="0" indent="0">
              <a:buNone/>
            </a:pPr>
            <a:r>
              <a:rPr lang="en-IN" sz="2400" b="1" dirty="0">
                <a:solidFill>
                  <a:schemeClr val="tx2"/>
                </a:solidFill>
                <a:latin typeface="+mn-lt"/>
              </a:rPr>
              <a:t>17.5</a:t>
            </a:r>
            <a:r>
              <a:rPr lang="en-IN" sz="2400" dirty="0">
                <a:latin typeface="+mn-lt"/>
              </a:rPr>
              <a:t> Case Study: Credit-Inquiry Program</a:t>
            </a:r>
          </a:p>
          <a:p>
            <a:pPr marL="0" indent="0">
              <a:buNone/>
            </a:pPr>
            <a:r>
              <a:rPr lang="en-IN" sz="2400" b="1" dirty="0">
                <a:solidFill>
                  <a:schemeClr val="tx2"/>
                </a:solidFill>
                <a:latin typeface="+mn-lt"/>
              </a:rPr>
              <a:t>17.6</a:t>
            </a:r>
            <a:r>
              <a:rPr lang="en-IN" sz="2400" dirty="0">
                <a:latin typeface="+mn-lt"/>
              </a:rPr>
              <a:t> </a:t>
            </a:r>
            <a:r>
              <a:rPr lang="en-IN" sz="2400" dirty="0" smtClean="0">
                <a:latin typeface="+mn-lt"/>
              </a:rPr>
              <a:t>Serialization</a:t>
            </a: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(8 of 11)</a:t>
            </a:r>
            <a:endParaRPr lang="en-IN" sz="2000" b="0" dirty="0"/>
          </a:p>
        </p:txBody>
      </p:sp>
      <p:pic>
        <p:nvPicPr>
          <p:cNvPr id="5" name="Picture 4" descr="Line 121, indented twice: forward slash, forward slash, handler for exit button click. Line 122, indented twice: private void exit button underscore click, left parenthesis, object sender, comma, event a r g s e, right parenthesis. Line 123, indented twice: left brace. Line 124, indented three times: try. Line 125, indented three times: left brace. Line 126, indented four times: file writer question mark period, close, left parenthesis, right parenthesis, semicolon, forward slash, forward slash, close stream writer and underlying file. Line 127, indented three times: right brace. Line 128, indented three times: catch, left parenthesis, i o exception, right parenthesis. Line 129, indented three times: left brace. Line 130, indented four times: message box, period, show, left parenthesis, open quotes, cannot close file, close quotes, comma, open quotes, error, close quotes, comma. Line 131, indented five times: message box, buttons, period, ok, comma, message box, icon, period, error, right parenthesis, semicolon. Line 132, indented three times: right brace. Line 133: blank. Line 134, indented three times: application, period, exit, left parenthesis, right parenthesis, semicolon. Line 135, indented twice: right brace. Line 136, indented once: right brace. Line 13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63" y="1794585"/>
            <a:ext cx="7682475" cy="3510878"/>
          </a:xfrm>
          <a:prstGeom prst="rect">
            <a:avLst/>
          </a:prstGeom>
        </p:spPr>
      </p:pic>
    </p:spTree>
    <p:extLst>
      <p:ext uri="{BB962C8B-B14F-4D97-AF65-F5344CB8AC3E}">
        <p14:creationId xmlns:p14="http://schemas.microsoft.com/office/powerpoint/2010/main" val="2660876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(9 </a:t>
            </a:r>
            <a:r>
              <a:rPr lang="en-IN" sz="2000" b="0" dirty="0"/>
              <a:t>of </a:t>
            </a:r>
            <a:r>
              <a:rPr lang="en-IN" sz="2000" b="0" dirty="0" smtClean="0"/>
              <a:t>11)</a:t>
            </a:r>
            <a:endParaRPr lang="en-IN" sz="2000" b="0" dirty="0"/>
          </a:p>
        </p:txBody>
      </p:sp>
      <p:pic>
        <p:nvPicPr>
          <p:cNvPr id="5" name="Picture 4" descr="A, bank U I graphical user interface with three additional controls. A creating a sequential file dialog box has fields for account, first name, last name, balance, and 3 buttons that read, save as, enter, and exit. The mouse hovers over the save as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21" y="1921112"/>
            <a:ext cx="7797245" cy="2643135"/>
          </a:xfrm>
          <a:prstGeom prst="rect">
            <a:avLst/>
          </a:prstGeom>
        </p:spPr>
      </p:pic>
    </p:spTree>
    <p:extLst>
      <p:ext uri="{BB962C8B-B14F-4D97-AF65-F5344CB8AC3E}">
        <p14:creationId xmlns:p14="http://schemas.microsoft.com/office/powerpoint/2010/main" val="726376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(10 </a:t>
            </a:r>
            <a:r>
              <a:rPr lang="en-IN" sz="2000" b="0" dirty="0"/>
              <a:t>of </a:t>
            </a:r>
            <a:r>
              <a:rPr lang="en-IN" sz="2000" b="0" dirty="0" smtClean="0"/>
              <a:t>11)</a:t>
            </a:r>
            <a:endParaRPr lang="en-IN" sz="2000" b="0" dirty="0"/>
          </a:p>
        </p:txBody>
      </p:sp>
      <p:pic>
        <p:nvPicPr>
          <p:cNvPr id="5" name="Picture 4" descr="B, the save as dialog box. The central pane of the box lists files and directories. The file name is, clients dot t x t. There are 2 buttons at the bottom of the dialog box, that read, save as, and, cancel. The mouse hovers over the save as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50" y="1827607"/>
            <a:ext cx="7617699" cy="3264728"/>
          </a:xfrm>
          <a:prstGeom prst="rect">
            <a:avLst/>
          </a:prstGeom>
        </p:spPr>
      </p:pic>
    </p:spTree>
    <p:extLst>
      <p:ext uri="{BB962C8B-B14F-4D97-AF65-F5344CB8AC3E}">
        <p14:creationId xmlns:p14="http://schemas.microsoft.com/office/powerpoint/2010/main" val="26820738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17.4 Creating a Sequential-Access </a:t>
            </a:r>
            <a:r>
              <a:rPr lang="en-IN" dirty="0" smtClean="0"/>
              <a:t>File </a:t>
            </a:r>
            <a:r>
              <a:rPr lang="en-IN" sz="2000" b="0" dirty="0" smtClean="0"/>
              <a:t>(11 of 11)</a:t>
            </a:r>
            <a:endParaRPr lang="en-IN" sz="2000" b="0" dirty="0"/>
          </a:p>
        </p:txBody>
      </p:sp>
      <p:pic>
        <p:nvPicPr>
          <p:cNvPr id="5" name="Picture 4" descr="C, account 100, Nancy Brown, saved with a balance of negative 25.54. The creating a sequential file dialog box has fields for account, 100, first name, Nancy, last name, Brown, and balance, negative 25.54. The mouse hovers over the, enter, button at the bottom of the dialog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3" y="1884705"/>
            <a:ext cx="7770815" cy="3303918"/>
          </a:xfrm>
          <a:prstGeom prst="rect">
            <a:avLst/>
          </a:prstGeom>
        </p:spPr>
      </p:pic>
    </p:spTree>
    <p:extLst>
      <p:ext uri="{BB962C8B-B14F-4D97-AF65-F5344CB8AC3E}">
        <p14:creationId xmlns:p14="http://schemas.microsoft.com/office/powerpoint/2010/main" val="38892362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55280" cy="1097279"/>
          </a:xfrm>
        </p:spPr>
        <p:txBody>
          <a:bodyPr/>
          <a:lstStyle/>
          <a:p>
            <a:r>
              <a:rPr lang="en-US" dirty="0"/>
              <a:t>17.3 Creating a Sequential-Access </a:t>
            </a:r>
            <a:r>
              <a:rPr lang="en-US" dirty="0" smtClean="0"/>
              <a:t>Text </a:t>
            </a:r>
            <a:r>
              <a:rPr lang="en-US" dirty="0"/>
              <a:t>File </a:t>
            </a:r>
            <a:r>
              <a:rPr lang="en-US" sz="2000" b="0" dirty="0" smtClean="0"/>
              <a:t>(7 of 11)</a:t>
            </a:r>
            <a:endParaRPr lang="en-US" sz="2000" b="0" dirty="0"/>
          </a:p>
        </p:txBody>
      </p:sp>
      <p:sp>
        <p:nvSpPr>
          <p:cNvPr id="3" name="Text Placeholder 2"/>
          <p:cNvSpPr>
            <a:spLocks noGrp="1"/>
          </p:cNvSpPr>
          <p:nvPr>
            <p:ph type="body" idx="1"/>
          </p:nvPr>
        </p:nvSpPr>
        <p:spPr>
          <a:xfrm>
            <a:off x="457200" y="1600200"/>
            <a:ext cx="8229600" cy="4687478"/>
          </a:xfrm>
        </p:spPr>
        <p:txBody>
          <a:bodyPr/>
          <a:lstStyle/>
          <a:p>
            <a:pPr marL="109537" indent="0">
              <a:buNone/>
            </a:pPr>
            <a:r>
              <a:rPr lang="en-US" sz="2200" b="1" dirty="0">
                <a:latin typeface="+mn-lt"/>
              </a:rPr>
              <a:t>Method saveButton_Click</a:t>
            </a:r>
          </a:p>
          <a:p>
            <a:r>
              <a:rPr lang="en-US" sz="2200" dirty="0">
                <a:latin typeface="+mn-lt"/>
              </a:rPr>
              <a:t>Line 27 instantiates an object of class </a:t>
            </a:r>
            <a:r>
              <a:rPr lang="en-US" sz="2200" dirty="0">
                <a:latin typeface="Consolas" panose="020B0609020204030204" pitchFamily="49" charset="0"/>
                <a:cs typeface="Consolas" panose="020B0609020204030204" pitchFamily="49" charset="0"/>
              </a:rPr>
              <a:t>SaveFileDialog </a:t>
            </a:r>
            <a:r>
              <a:rPr lang="en-US" sz="2200" dirty="0">
                <a:latin typeface="+mn-lt"/>
              </a:rPr>
              <a:t>(namespace </a:t>
            </a:r>
            <a:r>
              <a:rPr lang="en-US" sz="2200" dirty="0">
                <a:latin typeface="Consolas" panose="020B0609020204030204" pitchFamily="49" charset="0"/>
                <a:cs typeface="Consolas" panose="020B0609020204030204" pitchFamily="49" charset="0"/>
              </a:rPr>
              <a:t>System.Windows.Forms</a:t>
            </a:r>
            <a:r>
              <a:rPr lang="en-US" sz="2200" dirty="0" smtClean="0">
                <a:latin typeface="+mn-lt"/>
              </a:rPr>
              <a:t>).</a:t>
            </a:r>
            <a:endParaRPr lang="en-US" sz="2200" dirty="0">
              <a:latin typeface="Consolas" panose="020B0609020204030204" pitchFamily="49" charset="0"/>
              <a:cs typeface="Consolas" panose="020B0609020204030204" pitchFamily="49" charset="0"/>
            </a:endParaRPr>
          </a:p>
          <a:p>
            <a:r>
              <a:rPr lang="en-US" sz="2200" dirty="0">
                <a:latin typeface="+mn-lt"/>
              </a:rPr>
              <a:t>By placing this object in a using statement (lines 27–32), we can ensure that the dialog’s Dispose method is called to release its resources as soon as the program has retrieved user input from it.</a:t>
            </a:r>
            <a:r>
              <a:rPr lang="en-US" sz="2200" dirty="0">
                <a:latin typeface="Consolas" panose="020B0609020204030204" pitchFamily="49" charset="0"/>
                <a:cs typeface="Consolas" panose="020B0609020204030204" pitchFamily="49" charset="0"/>
              </a:rPr>
              <a:t> SaveFileDialog </a:t>
            </a:r>
            <a:r>
              <a:rPr lang="en-US" sz="2200" dirty="0">
                <a:latin typeface="+mn-lt"/>
              </a:rPr>
              <a:t>objects are used for selecting files (see the second screen in </a:t>
            </a:r>
            <a:r>
              <a:rPr lang="en-US" sz="2200" dirty="0" smtClean="0">
                <a:latin typeface="+mn-lt"/>
              </a:rPr>
              <a:t>Figure 17.4 see slide 23).</a:t>
            </a:r>
            <a:endParaRPr lang="en-US" sz="2200" dirty="0">
              <a:latin typeface="+mn-lt"/>
            </a:endParaRPr>
          </a:p>
          <a:p>
            <a:r>
              <a:rPr lang="en-US" sz="2200" dirty="0">
                <a:latin typeface="+mn-lt"/>
              </a:rPr>
              <a:t>Line 29 indicates that the dialog should not check if the file name specified by the user already exists (this is actually the default</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713032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08976" cy="1097279"/>
          </a:xfrm>
        </p:spPr>
        <p:txBody>
          <a:bodyPr/>
          <a:lstStyle/>
          <a:p>
            <a:r>
              <a:rPr lang="en-US" dirty="0"/>
              <a:t>17.3 Creating a Sequential-Access </a:t>
            </a:r>
            <a:r>
              <a:rPr lang="en-US" dirty="0" smtClean="0"/>
              <a:t>Text </a:t>
            </a:r>
            <a:r>
              <a:rPr lang="en-US" dirty="0"/>
              <a:t>File </a:t>
            </a:r>
            <a:r>
              <a:rPr lang="en-US" sz="2000" b="0" dirty="0" smtClean="0"/>
              <a:t>(8 of 11)</a:t>
            </a:r>
            <a:endParaRPr lang="en-US" sz="2000" b="0" dirty="0"/>
          </a:p>
        </p:txBody>
      </p:sp>
      <p:sp>
        <p:nvSpPr>
          <p:cNvPr id="3" name="Text Placeholder 2"/>
          <p:cNvSpPr>
            <a:spLocks noGrp="1"/>
          </p:cNvSpPr>
          <p:nvPr>
            <p:ph type="body" idx="1"/>
          </p:nvPr>
        </p:nvSpPr>
        <p:spPr>
          <a:xfrm>
            <a:off x="457200" y="1600200"/>
            <a:ext cx="8229600" cy="4678680"/>
          </a:xfrm>
        </p:spPr>
        <p:txBody>
          <a:bodyPr/>
          <a:lstStyle/>
          <a:p>
            <a:r>
              <a:rPr lang="en-US" altLang="en-US" sz="2400" dirty="0">
                <a:latin typeface="+mn-lt"/>
              </a:rPr>
              <a:t>When displayed, a </a:t>
            </a:r>
            <a:r>
              <a:rPr lang="en-US" altLang="en-US" sz="2400" dirty="0">
                <a:latin typeface="Consolas" panose="020B0609020204030204" pitchFamily="49" charset="0"/>
                <a:cs typeface="Consolas" panose="020B0609020204030204" pitchFamily="49" charset="0"/>
              </a:rPr>
              <a:t>SaveFileDialog </a:t>
            </a:r>
            <a:r>
              <a:rPr lang="en-US" altLang="en-US" sz="2400" dirty="0">
                <a:latin typeface="+mn-lt"/>
              </a:rPr>
              <a:t>prevents the user from interacting with any other window in the program until the user closes the </a:t>
            </a:r>
            <a:r>
              <a:rPr lang="en-US" altLang="en-US" sz="2400" dirty="0">
                <a:latin typeface="Consolas" panose="020B0609020204030204" pitchFamily="49" charset="0"/>
                <a:cs typeface="Consolas" panose="020B0609020204030204" pitchFamily="49" charset="0"/>
              </a:rPr>
              <a:t>SaveFileDialog</a:t>
            </a:r>
            <a:r>
              <a:rPr lang="en-US" altLang="en-US" sz="2400" dirty="0">
                <a:latin typeface="+mn-lt"/>
              </a:rPr>
              <a:t> by clicking either </a:t>
            </a:r>
            <a:r>
              <a:rPr lang="en-US" altLang="en-US" sz="2400" b="1" dirty="0">
                <a:latin typeface="+mn-lt"/>
                <a:cs typeface="Consolas" panose="020B0609020204030204" pitchFamily="49" charset="0"/>
              </a:rPr>
              <a:t>Save</a:t>
            </a:r>
            <a:r>
              <a:rPr lang="en-US" altLang="en-US" sz="2400" b="1" dirty="0">
                <a:latin typeface="+mn-lt"/>
              </a:rPr>
              <a:t> </a:t>
            </a:r>
            <a:r>
              <a:rPr lang="en-US" altLang="en-US" sz="2400" dirty="0">
                <a:latin typeface="+mn-lt"/>
              </a:rPr>
              <a:t>or</a:t>
            </a:r>
            <a:r>
              <a:rPr lang="en-US" altLang="en-US" sz="2400" b="1" dirty="0">
                <a:latin typeface="+mn-lt"/>
              </a:rPr>
              <a:t> </a:t>
            </a:r>
            <a:r>
              <a:rPr lang="en-US" altLang="en-US" sz="2400" b="1" dirty="0">
                <a:latin typeface="+mn-lt"/>
                <a:cs typeface="Consolas" panose="020B0609020204030204" pitchFamily="49" charset="0"/>
              </a:rPr>
              <a:t>Cancel</a:t>
            </a:r>
            <a:r>
              <a:rPr lang="en-US" altLang="en-US" sz="2400" b="1" dirty="0" smtClean="0">
                <a:latin typeface="+mn-lt"/>
                <a:cs typeface="Consolas" panose="020B0609020204030204" pitchFamily="49" charset="0"/>
              </a:rPr>
              <a:t>.</a:t>
            </a:r>
            <a:endParaRPr lang="en-US" altLang="en-US" sz="2400" b="1" dirty="0">
              <a:latin typeface="+mn-lt"/>
              <a:cs typeface="Consolas" panose="020B0609020204030204" pitchFamily="49" charset="0"/>
            </a:endParaRPr>
          </a:p>
          <a:p>
            <a:r>
              <a:rPr lang="en-US" altLang="en-US" sz="2400" dirty="0">
                <a:latin typeface="+mn-lt"/>
              </a:rPr>
              <a:t>Dialogs that behave in this manner are called modal dialogs</a:t>
            </a:r>
            <a:r>
              <a:rPr lang="en-US" altLang="en-US" sz="2400" dirty="0" smtClean="0">
                <a:latin typeface="+mn-lt"/>
              </a:rPr>
              <a:t>.</a:t>
            </a:r>
            <a:endParaRPr lang="en-US" altLang="en-US" sz="2400" dirty="0">
              <a:latin typeface="+mn-lt"/>
            </a:endParaRPr>
          </a:p>
          <a:p>
            <a:r>
              <a:rPr lang="en-US" altLang="en-US" sz="2400" dirty="0">
                <a:latin typeface="+mn-lt"/>
              </a:rPr>
              <a:t>The user selects the appropriate drive, directory and file name, then clicks </a:t>
            </a:r>
            <a:r>
              <a:rPr lang="en-US" altLang="en-US" sz="2400" b="1" dirty="0">
                <a:latin typeface="+mn-lt"/>
                <a:cs typeface="Consolas" panose="020B0609020204030204" pitchFamily="49" charset="0"/>
              </a:rPr>
              <a:t>Save</a:t>
            </a:r>
            <a:r>
              <a:rPr lang="en-US" altLang="en-US" sz="2400" b="1" dirty="0" smtClean="0">
                <a:latin typeface="+mn-lt"/>
              </a:rPr>
              <a:t>.</a:t>
            </a:r>
            <a:endParaRPr lang="en-US" altLang="en-US" sz="2400" b="1" dirty="0">
              <a:latin typeface="+mn-lt"/>
            </a:endParaRPr>
          </a:p>
          <a:p>
            <a:r>
              <a:rPr lang="en-US" altLang="en-US" sz="2400" dirty="0">
                <a:latin typeface="+mn-lt"/>
              </a:rPr>
              <a:t>Method</a:t>
            </a:r>
            <a:r>
              <a:rPr lang="en-US" altLang="en-US" sz="2400" dirty="0">
                <a:latin typeface="Consolas" panose="020B0609020204030204" pitchFamily="49" charset="0"/>
                <a:cs typeface="Consolas" panose="020B0609020204030204" pitchFamily="49" charset="0"/>
              </a:rPr>
              <a:t> ShowDialog </a:t>
            </a:r>
            <a:r>
              <a:rPr lang="en-US" altLang="en-US" sz="2400" dirty="0">
                <a:latin typeface="+mn-lt"/>
              </a:rPr>
              <a:t>returns a </a:t>
            </a:r>
            <a:r>
              <a:rPr lang="en-US" altLang="en-US" sz="2400" dirty="0">
                <a:latin typeface="Consolas" panose="020B0609020204030204" pitchFamily="49" charset="0"/>
                <a:cs typeface="Consolas" panose="020B0609020204030204" pitchFamily="49" charset="0"/>
              </a:rPr>
              <a:t>DialogResult</a:t>
            </a:r>
            <a:r>
              <a:rPr lang="en-US" altLang="en-US" sz="2400" dirty="0">
                <a:latin typeface="+mn-lt"/>
              </a:rPr>
              <a:t> specifying which button </a:t>
            </a:r>
            <a:r>
              <a:rPr lang="en-US" altLang="en-US" sz="2400" b="1" dirty="0">
                <a:latin typeface="+mn-lt"/>
              </a:rPr>
              <a:t>(</a:t>
            </a:r>
            <a:r>
              <a:rPr lang="en-US" altLang="en-US" sz="2400" b="1" dirty="0">
                <a:latin typeface="+mn-lt"/>
                <a:cs typeface="Consolas" panose="020B0609020204030204" pitchFamily="49" charset="0"/>
              </a:rPr>
              <a:t>Save</a:t>
            </a:r>
            <a:r>
              <a:rPr lang="en-US" altLang="en-US" sz="2400" dirty="0">
                <a:latin typeface="+mn-lt"/>
                <a:cs typeface="Consolas" panose="020B0609020204030204" pitchFamily="49" charset="0"/>
              </a:rPr>
              <a:t> or </a:t>
            </a:r>
            <a:r>
              <a:rPr lang="en-US" altLang="en-US" sz="2400" b="1" dirty="0">
                <a:latin typeface="+mn-lt"/>
                <a:cs typeface="Consolas" panose="020B0609020204030204" pitchFamily="49" charset="0"/>
              </a:rPr>
              <a:t>Cancel) </a:t>
            </a:r>
            <a:r>
              <a:rPr lang="en-US" altLang="en-US" sz="2400" dirty="0">
                <a:latin typeface="+mn-lt"/>
              </a:rPr>
              <a:t>the user clicked to close the dialog</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07198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17.1</a:t>
            </a:r>
          </a:p>
        </p:txBody>
      </p:sp>
      <p:sp>
        <p:nvSpPr>
          <p:cNvPr id="3" name="Text Placeholder 2"/>
          <p:cNvSpPr>
            <a:spLocks noGrp="1"/>
          </p:cNvSpPr>
          <p:nvPr>
            <p:ph type="body" idx="1"/>
          </p:nvPr>
        </p:nvSpPr>
        <p:spPr>
          <a:xfrm>
            <a:off x="457200" y="1600201"/>
            <a:ext cx="8229600" cy="822158"/>
          </a:xfrm>
        </p:spPr>
        <p:txBody>
          <a:bodyPr/>
          <a:lstStyle/>
          <a:p>
            <a:pPr marL="0" indent="0">
              <a:buNone/>
            </a:pPr>
            <a:r>
              <a:rPr lang="en-IN" sz="2400" dirty="0">
                <a:latin typeface="+mn-lt"/>
              </a:rPr>
              <a:t>Failure to open a file before attempting to use it in a program is a logic error.</a:t>
            </a:r>
          </a:p>
        </p:txBody>
      </p:sp>
    </p:spTree>
    <p:extLst>
      <p:ext uri="{BB962C8B-B14F-4D97-AF65-F5344CB8AC3E}">
        <p14:creationId xmlns:p14="http://schemas.microsoft.com/office/powerpoint/2010/main" val="1356728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82128" cy="1097279"/>
          </a:xfrm>
        </p:spPr>
        <p:txBody>
          <a:bodyPr/>
          <a:lstStyle/>
          <a:p>
            <a:r>
              <a:rPr lang="en-US" dirty="0"/>
              <a:t>17.3 Creating a Sequential-Access </a:t>
            </a:r>
            <a:r>
              <a:rPr lang="en-US" dirty="0" smtClean="0"/>
              <a:t>Text </a:t>
            </a:r>
            <a:r>
              <a:rPr lang="en-US" dirty="0"/>
              <a:t>File </a:t>
            </a:r>
            <a:r>
              <a:rPr lang="en-US" sz="2000" b="0" dirty="0" smtClean="0"/>
              <a:t>(9 of 11)</a:t>
            </a:r>
            <a:endParaRPr lang="en-US" sz="2000" b="0" dirty="0"/>
          </a:p>
        </p:txBody>
      </p:sp>
      <p:sp>
        <p:nvSpPr>
          <p:cNvPr id="3" name="Text Placeholder 2"/>
          <p:cNvSpPr>
            <a:spLocks noGrp="1"/>
          </p:cNvSpPr>
          <p:nvPr>
            <p:ph type="body" idx="1"/>
          </p:nvPr>
        </p:nvSpPr>
        <p:spPr/>
        <p:txBody>
          <a:bodyPr/>
          <a:lstStyle/>
          <a:p>
            <a:pPr marL="109537" indent="0">
              <a:buNone/>
            </a:pPr>
            <a:r>
              <a:rPr lang="en-US" sz="2200" b="1" dirty="0">
                <a:latin typeface="+mn-lt"/>
              </a:rPr>
              <a:t>Method enterButton_Click</a:t>
            </a:r>
          </a:p>
          <a:p>
            <a:r>
              <a:rPr lang="en-US" sz="2200" dirty="0">
                <a:latin typeface="+mn-lt"/>
              </a:rPr>
              <a:t>After typing information into each </a:t>
            </a:r>
            <a:r>
              <a:rPr lang="en-US" sz="2200" dirty="0">
                <a:latin typeface="Consolas" panose="020B0609020204030204" pitchFamily="49" charset="0"/>
                <a:cs typeface="Consolas" panose="020B0609020204030204" pitchFamily="49" charset="0"/>
              </a:rPr>
              <a:t>TextBox</a:t>
            </a:r>
            <a:r>
              <a:rPr lang="en-US" sz="2200" dirty="0">
                <a:latin typeface="+mn-lt"/>
              </a:rPr>
              <a:t>, the user clicks </a:t>
            </a:r>
            <a:r>
              <a:rPr lang="en-US" sz="2200" dirty="0">
                <a:latin typeface="Consolas" panose="020B0609020204030204" pitchFamily="49" charset="0"/>
                <a:cs typeface="Consolas" panose="020B0609020204030204" pitchFamily="49" charset="0"/>
              </a:rPr>
              <a:t>Enter</a:t>
            </a:r>
            <a:r>
              <a:rPr lang="en-US" sz="2200" dirty="0">
                <a:latin typeface="+mn-lt"/>
              </a:rPr>
              <a:t>, which calls </a:t>
            </a:r>
            <a:r>
              <a:rPr lang="en-US" sz="2200" dirty="0">
                <a:latin typeface="Consolas" panose="020B0609020204030204" pitchFamily="49" charset="0"/>
                <a:cs typeface="Consolas" panose="020B0609020204030204" pitchFamily="49" charset="0"/>
              </a:rPr>
              <a:t>enterButton_Click</a:t>
            </a:r>
            <a:r>
              <a:rPr lang="en-US" sz="2200" dirty="0">
                <a:latin typeface="+mn-lt"/>
              </a:rPr>
              <a:t> (lines 70–119) to save the data from the </a:t>
            </a:r>
            <a:r>
              <a:rPr lang="en-US" sz="2200" dirty="0">
                <a:latin typeface="Consolas" panose="020B0609020204030204" pitchFamily="49" charset="0"/>
                <a:cs typeface="Consolas" panose="020B0609020204030204" pitchFamily="49" charset="0"/>
              </a:rPr>
              <a:t>TextBoxes</a:t>
            </a:r>
            <a:r>
              <a:rPr lang="en-US" sz="2200" dirty="0">
                <a:latin typeface="+mn-lt"/>
              </a:rPr>
              <a:t> into the user-specified file</a:t>
            </a:r>
            <a:r>
              <a:rPr lang="en-US" sz="2200" dirty="0" smtClean="0">
                <a:latin typeface="+mn-lt"/>
              </a:rPr>
              <a:t>.</a:t>
            </a:r>
            <a:endParaRPr lang="en-US" sz="2200" dirty="0">
              <a:latin typeface="+mn-lt"/>
            </a:endParaRPr>
          </a:p>
          <a:p>
            <a:r>
              <a:rPr lang="en-US" sz="2200" dirty="0">
                <a:latin typeface="+mn-lt"/>
              </a:rPr>
              <a:t>If the user entered a valid account number, lines 89–92 create a Record containing the </a:t>
            </a:r>
            <a:r>
              <a:rPr lang="en-US" sz="2200" dirty="0">
                <a:latin typeface="Consolas" panose="020B0609020204030204" pitchFamily="49" charset="0"/>
                <a:cs typeface="Consolas" panose="020B0609020204030204" pitchFamily="49" charset="0"/>
              </a:rPr>
              <a:t>TextBox</a:t>
            </a:r>
            <a:r>
              <a:rPr lang="en-US" sz="2200" dirty="0">
                <a:latin typeface="+mn-lt"/>
              </a:rPr>
              <a:t> values.</a:t>
            </a:r>
          </a:p>
          <a:p>
            <a:r>
              <a:rPr lang="en-US" sz="2200" dirty="0">
                <a:latin typeface="+mn-lt"/>
              </a:rPr>
              <a:t>If the user entered invalid data, the program throws a </a:t>
            </a:r>
            <a:r>
              <a:rPr lang="en-US" sz="2200" dirty="0">
                <a:latin typeface="Consolas" panose="020B0609020204030204" pitchFamily="49" charset="0"/>
                <a:cs typeface="Consolas" panose="020B0609020204030204" pitchFamily="49" charset="0"/>
              </a:rPr>
              <a:t>FormatException</a:t>
            </a:r>
            <a:r>
              <a:rPr lang="en-US" sz="2200" dirty="0" smtClean="0">
                <a:latin typeface="+mn-lt"/>
              </a:rPr>
              <a:t>.</a:t>
            </a:r>
            <a:endParaRPr lang="en-US" sz="2200" dirty="0">
              <a:latin typeface="+mn-lt"/>
            </a:endParaRPr>
          </a:p>
          <a:p>
            <a:r>
              <a:rPr lang="en-US" sz="2200" dirty="0">
                <a:latin typeface="+mn-lt"/>
              </a:rPr>
              <a:t>Lines 95–97 write the record to the file by invoking method </a:t>
            </a:r>
            <a:r>
              <a:rPr lang="en-US" sz="2200" dirty="0">
                <a:latin typeface="Consolas" panose="020B0609020204030204" pitchFamily="49" charset="0"/>
                <a:cs typeface="Consolas" panose="020B0609020204030204" pitchFamily="49" charset="0"/>
              </a:rPr>
              <a:t>WriteLine</a:t>
            </a:r>
            <a:r>
              <a:rPr lang="en-US" sz="2200" dirty="0">
                <a:latin typeface="+mn-lt"/>
              </a:rPr>
              <a:t> of the </a:t>
            </a:r>
            <a:r>
              <a:rPr lang="en-US" sz="2200" dirty="0">
                <a:latin typeface="Consolas" panose="020B0609020204030204" pitchFamily="49" charset="0"/>
                <a:cs typeface="Consolas" panose="020B0609020204030204" pitchFamily="49" charset="0"/>
              </a:rPr>
              <a:t>StreamWriter</a:t>
            </a:r>
            <a:r>
              <a:rPr lang="en-US" sz="2200" dirty="0">
                <a:latin typeface="+mn-lt"/>
              </a:rPr>
              <a:t> object that was created at line 53</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696094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18704" cy="1097279"/>
          </a:xfrm>
        </p:spPr>
        <p:txBody>
          <a:bodyPr/>
          <a:lstStyle/>
          <a:p>
            <a:r>
              <a:rPr lang="en-US" dirty="0"/>
              <a:t>17.3 Creating a Sequential-Access </a:t>
            </a:r>
            <a:r>
              <a:rPr lang="en-US" dirty="0" smtClean="0"/>
              <a:t>Text </a:t>
            </a:r>
            <a:r>
              <a:rPr lang="en-US" dirty="0"/>
              <a:t>File </a:t>
            </a:r>
            <a:r>
              <a:rPr lang="en-US" sz="2000" b="0" dirty="0" smtClean="0"/>
              <a:t>(10 of 11)</a:t>
            </a:r>
            <a:endParaRPr lang="en-US" sz="2000" b="0" dirty="0"/>
          </a:p>
        </p:txBody>
      </p:sp>
      <p:sp>
        <p:nvSpPr>
          <p:cNvPr id="3" name="Text Placeholder 2"/>
          <p:cNvSpPr>
            <a:spLocks noGrp="1"/>
          </p:cNvSpPr>
          <p:nvPr>
            <p:ph type="body" idx="1"/>
          </p:nvPr>
        </p:nvSpPr>
        <p:spPr>
          <a:xfrm>
            <a:off x="457200" y="1600200"/>
            <a:ext cx="8229600" cy="4678680"/>
          </a:xfrm>
        </p:spPr>
        <p:txBody>
          <a:bodyPr/>
          <a:lstStyle/>
          <a:p>
            <a:pPr marL="109537" indent="0">
              <a:buNone/>
            </a:pPr>
            <a:r>
              <a:rPr lang="en-US" sz="2000" b="1" dirty="0">
                <a:latin typeface="+mn-lt"/>
              </a:rPr>
              <a:t>Method exitButton_Click</a:t>
            </a:r>
          </a:p>
          <a:p>
            <a:r>
              <a:rPr lang="en-US" sz="2000" dirty="0">
                <a:latin typeface="+mn-lt"/>
              </a:rPr>
              <a:t>When the user clicks</a:t>
            </a:r>
            <a:r>
              <a:rPr lang="en-US" sz="2000" b="1" dirty="0">
                <a:latin typeface="+mn-lt"/>
              </a:rPr>
              <a:t> </a:t>
            </a:r>
            <a:r>
              <a:rPr lang="en-US" sz="2000" b="1" dirty="0">
                <a:latin typeface="+mn-lt"/>
                <a:cs typeface="Consolas" panose="020B0609020204030204" pitchFamily="49" charset="0"/>
              </a:rPr>
              <a:t>Exit</a:t>
            </a:r>
            <a:r>
              <a:rPr lang="en-US" sz="2000" dirty="0">
                <a:latin typeface="Consolas" panose="020B0609020204030204" pitchFamily="49" charset="0"/>
                <a:cs typeface="Consolas" panose="020B0609020204030204" pitchFamily="49" charset="0"/>
              </a:rPr>
              <a:t>, exitButton_Click </a:t>
            </a:r>
            <a:r>
              <a:rPr lang="en-US" sz="2000" dirty="0">
                <a:latin typeface="+mn-lt"/>
              </a:rPr>
              <a:t>(lines 122–135) executes</a:t>
            </a:r>
            <a:r>
              <a:rPr lang="en-US" sz="2000" dirty="0" smtClean="0">
                <a:latin typeface="+mn-lt"/>
              </a:rPr>
              <a:t>.</a:t>
            </a:r>
            <a:endParaRPr lang="en-US" sz="2000" dirty="0">
              <a:latin typeface="+mn-lt"/>
            </a:endParaRPr>
          </a:p>
          <a:p>
            <a:r>
              <a:rPr lang="en-US" sz="2000" dirty="0">
                <a:latin typeface="+mn-lt"/>
              </a:rPr>
              <a:t>Line 126 closes the</a:t>
            </a:r>
            <a:r>
              <a:rPr lang="en-US" sz="2000" dirty="0">
                <a:latin typeface="Consolas" panose="020B0609020204030204" pitchFamily="49" charset="0"/>
                <a:cs typeface="Consolas" panose="020B0609020204030204" pitchFamily="49" charset="0"/>
              </a:rPr>
              <a:t> StreamWriter</a:t>
            </a:r>
            <a:r>
              <a:rPr lang="en-US" sz="2000" dirty="0">
                <a:latin typeface="+mn-lt"/>
              </a:rPr>
              <a:t>, which automatically closes the </a:t>
            </a:r>
            <a:r>
              <a:rPr lang="en-US" sz="2000" dirty="0">
                <a:latin typeface="Consolas" panose="020B0609020204030204" pitchFamily="49" charset="0"/>
                <a:cs typeface="Consolas" panose="020B0609020204030204" pitchFamily="49" charset="0"/>
              </a:rPr>
              <a:t>FileStream</a:t>
            </a:r>
            <a:r>
              <a:rPr lang="en-US" sz="2000" dirty="0" smtClean="0">
                <a:latin typeface="+mn-lt"/>
              </a:rPr>
              <a:t>.</a:t>
            </a:r>
            <a:endParaRPr lang="en-US" sz="2000" dirty="0">
              <a:latin typeface="+mn-lt"/>
            </a:endParaRPr>
          </a:p>
          <a:p>
            <a:r>
              <a:rPr lang="en-US" sz="2000" dirty="0">
                <a:latin typeface="+mn-lt"/>
              </a:rPr>
              <a:t>Then, line 134 terminates the program</a:t>
            </a:r>
            <a:r>
              <a:rPr lang="en-US" sz="2000" dirty="0" smtClean="0">
                <a:latin typeface="+mn-lt"/>
              </a:rPr>
              <a:t>.</a:t>
            </a:r>
            <a:endParaRPr lang="en-US" sz="2000" dirty="0">
              <a:latin typeface="+mn-lt"/>
            </a:endParaRPr>
          </a:p>
          <a:p>
            <a:r>
              <a:rPr lang="en-US" sz="2000" dirty="0">
                <a:latin typeface="+mn-lt"/>
              </a:rPr>
              <a:t>Note that method Close is called in a try block</a:t>
            </a:r>
            <a:r>
              <a:rPr lang="en-US" sz="2000" dirty="0" smtClean="0">
                <a:latin typeface="+mn-lt"/>
              </a:rPr>
              <a:t>.</a:t>
            </a:r>
            <a:endParaRPr lang="en-US" sz="2000" dirty="0">
              <a:latin typeface="+mn-lt"/>
            </a:endParaRPr>
          </a:p>
          <a:p>
            <a:r>
              <a:rPr lang="en-US" sz="2000" dirty="0">
                <a:latin typeface="+mn-lt"/>
              </a:rPr>
              <a:t>Method Close throws an </a:t>
            </a:r>
            <a:r>
              <a:rPr lang="en-US" sz="2000" dirty="0" smtClean="0">
                <a:latin typeface="Consolas" panose="020B0609020204030204" pitchFamily="49" charset="0"/>
                <a:cs typeface="Consolas" panose="020B0609020204030204" pitchFamily="49" charset="0"/>
              </a:rPr>
              <a:t>I</a:t>
            </a:r>
            <a:r>
              <a:rPr lang="en-US" sz="10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O</a:t>
            </a:r>
            <a:r>
              <a:rPr lang="en-US" sz="10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Exception </a:t>
            </a:r>
            <a:r>
              <a:rPr lang="en-US" sz="2000" dirty="0">
                <a:latin typeface="+mn-lt"/>
              </a:rPr>
              <a:t>if the file or stream cannot be closed properly</a:t>
            </a:r>
            <a:r>
              <a:rPr lang="en-US" sz="2000" dirty="0" smtClean="0">
                <a:latin typeface="+mn-lt"/>
              </a:rPr>
              <a:t>.</a:t>
            </a:r>
            <a:endParaRPr lang="en-US" sz="2000" dirty="0">
              <a:latin typeface="+mn-lt"/>
            </a:endParaRPr>
          </a:p>
          <a:p>
            <a:r>
              <a:rPr lang="en-US" sz="2000" dirty="0">
                <a:latin typeface="+mn-lt"/>
              </a:rPr>
              <a:t>In this case, it’s important to notify the user that the information in the file or stream might be corrupted</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36935320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17.1</a:t>
            </a:r>
          </a:p>
        </p:txBody>
      </p:sp>
      <p:sp>
        <p:nvSpPr>
          <p:cNvPr id="3" name="Text Placeholder 2"/>
          <p:cNvSpPr>
            <a:spLocks noGrp="1"/>
          </p:cNvSpPr>
          <p:nvPr>
            <p:ph type="body" idx="1"/>
          </p:nvPr>
        </p:nvSpPr>
        <p:spPr/>
        <p:txBody>
          <a:bodyPr/>
          <a:lstStyle/>
          <a:p>
            <a:pPr marL="0" indent="0">
              <a:buNone/>
            </a:pPr>
            <a:r>
              <a:rPr lang="en-IN" sz="2400" dirty="0">
                <a:latin typeface="+mn-lt"/>
              </a:rPr>
              <a:t>Releasing resources explicitly when they’re no longer needed makes them </a:t>
            </a:r>
            <a:r>
              <a:rPr lang="en-IN" sz="2400" dirty="0" smtClean="0">
                <a:latin typeface="+mn-lt"/>
              </a:rPr>
              <a:t>immediately available </a:t>
            </a:r>
            <a:r>
              <a:rPr lang="en-IN" sz="2400" dirty="0">
                <a:latin typeface="+mn-lt"/>
              </a:rPr>
              <a:t>for reuse by other programs, thus improving resource utilization.</a:t>
            </a:r>
          </a:p>
        </p:txBody>
      </p:sp>
    </p:spTree>
    <p:extLst>
      <p:ext uri="{BB962C8B-B14F-4D97-AF65-F5344CB8AC3E}">
        <p14:creationId xmlns:p14="http://schemas.microsoft.com/office/powerpoint/2010/main" val="59161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2)</a:t>
            </a:r>
            <a:endParaRPr lang="en-IN" dirty="0"/>
          </a:p>
        </p:txBody>
      </p:sp>
      <p:sp>
        <p:nvSpPr>
          <p:cNvPr id="3" name="Text Placeholder 2"/>
          <p:cNvSpPr>
            <a:spLocks noGrp="1"/>
          </p:cNvSpPr>
          <p:nvPr>
            <p:ph type="body" idx="1"/>
          </p:nvPr>
        </p:nvSpPr>
        <p:spPr>
          <a:xfrm>
            <a:off x="457200" y="1600200"/>
            <a:ext cx="7955280" cy="3822031"/>
          </a:xfrm>
        </p:spPr>
        <p:txBody>
          <a:bodyPr/>
          <a:lstStyle/>
          <a:p>
            <a:pPr marL="0" indent="0">
              <a:buNone/>
            </a:pPr>
            <a:r>
              <a:rPr lang="en-IN" sz="2400" b="1" dirty="0">
                <a:solidFill>
                  <a:schemeClr val="tx2"/>
                </a:solidFill>
                <a:latin typeface="+mn-lt"/>
              </a:rPr>
              <a:t>17.7</a:t>
            </a:r>
            <a:r>
              <a:rPr lang="en-IN" sz="2400" dirty="0">
                <a:latin typeface="+mn-lt"/>
              </a:rPr>
              <a:t> Creating a Sequential-Access File Using </a:t>
            </a:r>
            <a:r>
              <a:rPr lang="en-IN" sz="2400" dirty="0" smtClean="0">
                <a:latin typeface="+mn-lt"/>
              </a:rPr>
              <a:t>Object  Serialization</a:t>
            </a:r>
            <a:endParaRPr lang="en-IN" sz="2400" dirty="0">
              <a:latin typeface="+mn-lt"/>
            </a:endParaRPr>
          </a:p>
          <a:p>
            <a:pPr marL="0" indent="0">
              <a:buNone/>
            </a:pPr>
            <a:r>
              <a:rPr lang="en-IN" sz="2400" b="1" dirty="0">
                <a:solidFill>
                  <a:schemeClr val="tx2"/>
                </a:solidFill>
                <a:latin typeface="+mn-lt"/>
              </a:rPr>
              <a:t>17.8</a:t>
            </a:r>
            <a:r>
              <a:rPr lang="en-IN" sz="2400" dirty="0">
                <a:latin typeface="+mn-lt"/>
              </a:rPr>
              <a:t> Reading and Deserializing Data from a Binary File</a:t>
            </a:r>
          </a:p>
          <a:p>
            <a:pPr marL="0" indent="0">
              <a:buNone/>
            </a:pPr>
            <a:r>
              <a:rPr lang="en-IN" sz="2400" b="1" dirty="0">
                <a:solidFill>
                  <a:schemeClr val="tx2"/>
                </a:solidFill>
                <a:latin typeface="+mn-lt"/>
              </a:rPr>
              <a:t>17.9</a:t>
            </a:r>
            <a:r>
              <a:rPr lang="en-IN" sz="2400" dirty="0">
                <a:latin typeface="+mn-lt"/>
              </a:rPr>
              <a:t> Classes </a:t>
            </a:r>
            <a:r>
              <a:rPr lang="en-IN" sz="2400" b="1" dirty="0">
                <a:latin typeface="+mn-lt"/>
              </a:rPr>
              <a:t>File</a:t>
            </a:r>
            <a:r>
              <a:rPr lang="en-IN" sz="2400" dirty="0">
                <a:latin typeface="+mn-lt"/>
              </a:rPr>
              <a:t> and </a:t>
            </a:r>
            <a:r>
              <a:rPr lang="en-IN" sz="2400" b="1" dirty="0">
                <a:latin typeface="+mn-lt"/>
              </a:rPr>
              <a:t>Directory</a:t>
            </a:r>
          </a:p>
          <a:p>
            <a:pPr marL="487350" lvl="1" indent="0">
              <a:buNone/>
            </a:pPr>
            <a:r>
              <a:rPr lang="en-IN" sz="2400" dirty="0" smtClean="0">
                <a:solidFill>
                  <a:schemeClr val="tx2"/>
                </a:solidFill>
                <a:latin typeface="+mn-lt"/>
              </a:rPr>
              <a:t>17.9.1</a:t>
            </a:r>
            <a:r>
              <a:rPr lang="en-IN" sz="2400" dirty="0" smtClean="0">
                <a:latin typeface="+mn-lt"/>
              </a:rPr>
              <a:t> </a:t>
            </a:r>
            <a:r>
              <a:rPr lang="en-IN" sz="2400" dirty="0">
                <a:latin typeface="+mn-lt"/>
              </a:rPr>
              <a:t>Demonstrating Classes File and Directory</a:t>
            </a:r>
          </a:p>
          <a:p>
            <a:pPr marL="487350" lvl="1" indent="0">
              <a:buNone/>
            </a:pPr>
            <a:r>
              <a:rPr lang="en-IN" sz="2400" dirty="0" smtClean="0">
                <a:solidFill>
                  <a:schemeClr val="tx2"/>
                </a:solidFill>
                <a:latin typeface="+mn-lt"/>
              </a:rPr>
              <a:t>17.9.2</a:t>
            </a:r>
            <a:r>
              <a:rPr lang="en-IN" sz="2400" dirty="0" smtClean="0">
                <a:latin typeface="+mn-lt"/>
              </a:rPr>
              <a:t> Searching </a:t>
            </a:r>
            <a:r>
              <a:rPr lang="en-IN" sz="2400" dirty="0">
                <a:latin typeface="+mn-lt"/>
              </a:rPr>
              <a:t>Directories with </a:t>
            </a:r>
            <a:r>
              <a:rPr lang="en-IN" sz="2400" dirty="0" smtClean="0">
                <a:latin typeface="+mn-lt"/>
              </a:rPr>
              <a:t>L</a:t>
            </a:r>
            <a:r>
              <a:rPr lang="en-IN" sz="100" dirty="0" smtClean="0">
                <a:latin typeface="+mn-lt"/>
              </a:rPr>
              <a:t> </a:t>
            </a:r>
            <a:r>
              <a:rPr lang="en-IN" sz="2400" dirty="0" smtClean="0">
                <a:latin typeface="+mn-lt"/>
              </a:rPr>
              <a:t>I</a:t>
            </a:r>
            <a:r>
              <a:rPr lang="en-IN" sz="100" dirty="0" smtClean="0">
                <a:latin typeface="+mn-lt"/>
              </a:rPr>
              <a:t> </a:t>
            </a:r>
            <a:r>
              <a:rPr lang="en-IN" sz="2400" dirty="0" smtClean="0">
                <a:latin typeface="+mn-lt"/>
              </a:rPr>
              <a:t>N</a:t>
            </a:r>
            <a:r>
              <a:rPr lang="en-IN" sz="100" dirty="0" smtClean="0">
                <a:latin typeface="+mn-lt"/>
              </a:rPr>
              <a:t> </a:t>
            </a:r>
            <a:r>
              <a:rPr lang="en-IN" sz="2400" dirty="0" smtClean="0">
                <a:latin typeface="+mn-lt"/>
              </a:rPr>
              <a:t>Q</a:t>
            </a:r>
            <a:endParaRPr lang="en-IN" sz="2400" dirty="0">
              <a:latin typeface="+mn-lt"/>
            </a:endParaRPr>
          </a:p>
          <a:p>
            <a:pPr marL="0" indent="0">
              <a:buNone/>
            </a:pPr>
            <a:r>
              <a:rPr lang="en-IN" sz="2400" b="1" dirty="0">
                <a:solidFill>
                  <a:schemeClr val="tx2"/>
                </a:solidFill>
                <a:latin typeface="+mn-lt"/>
              </a:rPr>
              <a:t>17.10</a:t>
            </a:r>
            <a:r>
              <a:rPr lang="en-IN" sz="2400" dirty="0">
                <a:latin typeface="+mn-lt"/>
              </a:rPr>
              <a:t> Wrap-Up</a:t>
            </a:r>
          </a:p>
        </p:txBody>
      </p:sp>
    </p:spTree>
    <p:extLst>
      <p:ext uri="{BB962C8B-B14F-4D97-AF65-F5344CB8AC3E}">
        <p14:creationId xmlns:p14="http://schemas.microsoft.com/office/powerpoint/2010/main" val="1045160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83296" cy="1097279"/>
          </a:xfrm>
        </p:spPr>
        <p:txBody>
          <a:bodyPr/>
          <a:lstStyle/>
          <a:p>
            <a:r>
              <a:rPr lang="en-US" dirty="0"/>
              <a:t>17.3 Creating a Sequential-Access </a:t>
            </a:r>
            <a:r>
              <a:rPr lang="en-US" dirty="0" smtClean="0"/>
              <a:t>Text </a:t>
            </a:r>
            <a:r>
              <a:rPr lang="en-US" dirty="0"/>
              <a:t>File </a:t>
            </a:r>
            <a:r>
              <a:rPr lang="en-US" sz="2000" b="0" dirty="0" smtClean="0"/>
              <a:t>(11 of 11)</a:t>
            </a:r>
            <a:endParaRPr lang="en-US" sz="2000" b="0" dirty="0"/>
          </a:p>
        </p:txBody>
      </p:sp>
      <p:sp>
        <p:nvSpPr>
          <p:cNvPr id="3" name="Text Placeholder 2"/>
          <p:cNvSpPr>
            <a:spLocks noGrp="1"/>
          </p:cNvSpPr>
          <p:nvPr>
            <p:ph type="body" idx="1"/>
          </p:nvPr>
        </p:nvSpPr>
        <p:spPr/>
        <p:txBody>
          <a:bodyPr/>
          <a:lstStyle/>
          <a:p>
            <a:pPr marL="109537" indent="0">
              <a:buNone/>
            </a:pPr>
            <a:r>
              <a:rPr lang="en-US" sz="2400" b="1" dirty="0">
                <a:latin typeface="+mn-lt"/>
              </a:rPr>
              <a:t>Sample Data</a:t>
            </a:r>
          </a:p>
          <a:p>
            <a:r>
              <a:rPr lang="en-US" sz="2400" dirty="0">
                <a:latin typeface="+mn-lt"/>
              </a:rPr>
              <a:t>To test the program, we entered information for the accounts shown in </a:t>
            </a:r>
            <a:r>
              <a:rPr lang="en-US" sz="2400" dirty="0" smtClean="0">
                <a:latin typeface="+mn-lt"/>
              </a:rPr>
              <a:t>Figure 17.5.</a:t>
            </a:r>
          </a:p>
          <a:p>
            <a:r>
              <a:rPr lang="en-US" sz="2400" dirty="0" smtClean="0">
                <a:latin typeface="+mn-lt"/>
              </a:rPr>
              <a:t>The </a:t>
            </a:r>
            <a:r>
              <a:rPr lang="en-US" sz="2400" dirty="0">
                <a:latin typeface="+mn-lt"/>
              </a:rPr>
              <a:t>program does not depict how the data records are stored in the file</a:t>
            </a:r>
            <a:r>
              <a:rPr lang="en-US" sz="2400" dirty="0" smtClean="0">
                <a:latin typeface="+mn-lt"/>
              </a:rPr>
              <a:t>.</a:t>
            </a:r>
            <a:endParaRPr lang="en-US" sz="2400" dirty="0">
              <a:latin typeface="+mn-lt"/>
            </a:endParaRPr>
          </a:p>
          <a:p>
            <a:r>
              <a:rPr lang="en-US" sz="2400" dirty="0">
                <a:latin typeface="+mn-lt"/>
              </a:rPr>
              <a:t>To verify that the file has been created successfully, we create a program in the next section to read and display the file</a:t>
            </a:r>
            <a:r>
              <a:rPr lang="en-US" sz="2400" dirty="0" smtClean="0">
                <a:latin typeface="+mn-lt"/>
              </a:rPr>
              <a:t>.</a:t>
            </a:r>
            <a:endParaRPr lang="en-US" sz="2400" dirty="0">
              <a:latin typeface="+mn-lt"/>
            </a:endParaRPr>
          </a:p>
          <a:p>
            <a:r>
              <a:rPr lang="en-US" sz="2400" dirty="0">
                <a:latin typeface="+mn-lt"/>
              </a:rPr>
              <a:t>Since this is a text file, you can actually open it in any text editor to see its contents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64579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17.5 Sample Data for the Program of </a:t>
            </a:r>
            <a:r>
              <a:rPr lang="en-IN" dirty="0" smtClean="0"/>
              <a:t>Figure </a:t>
            </a:r>
            <a:r>
              <a:rPr lang="en-IN" dirty="0"/>
              <a:t>17.4</a:t>
            </a:r>
          </a:p>
        </p:txBody>
      </p:sp>
      <p:graphicFrame>
        <p:nvGraphicFramePr>
          <p:cNvPr id="6" name="Table 5"/>
          <p:cNvGraphicFramePr>
            <a:graphicFrameLocks noGrp="1"/>
          </p:cNvGraphicFramePr>
          <p:nvPr>
            <p:extLst>
              <p:ext uri="{D42A27DB-BD31-4B8C-83A1-F6EECF244321}">
                <p14:modId xmlns:p14="http://schemas.microsoft.com/office/powerpoint/2010/main" val="2693426621"/>
              </p:ext>
            </p:extLst>
          </p:nvPr>
        </p:nvGraphicFramePr>
        <p:xfrm>
          <a:off x="655320" y="1885171"/>
          <a:ext cx="7833360" cy="2494280"/>
        </p:xfrm>
        <a:graphic>
          <a:graphicData uri="http://schemas.openxmlformats.org/drawingml/2006/table">
            <a:tbl>
              <a:tblPr firstRow="1" bandRow="1">
                <a:tableStyleId>{2D5ABB26-0587-4C30-8999-92F81FD0307C}</a:tableStyleId>
              </a:tblPr>
              <a:tblGrid>
                <a:gridCol w="1958340">
                  <a:extLst>
                    <a:ext uri="{9D8B030D-6E8A-4147-A177-3AD203B41FA5}">
                      <a16:colId xmlns:a16="http://schemas.microsoft.com/office/drawing/2014/main" val="2667839501"/>
                    </a:ext>
                  </a:extLst>
                </a:gridCol>
                <a:gridCol w="1958340">
                  <a:extLst>
                    <a:ext uri="{9D8B030D-6E8A-4147-A177-3AD203B41FA5}">
                      <a16:colId xmlns:a16="http://schemas.microsoft.com/office/drawing/2014/main" val="2608334947"/>
                    </a:ext>
                  </a:extLst>
                </a:gridCol>
                <a:gridCol w="1958340">
                  <a:extLst>
                    <a:ext uri="{9D8B030D-6E8A-4147-A177-3AD203B41FA5}">
                      <a16:colId xmlns:a16="http://schemas.microsoft.com/office/drawing/2014/main" val="1781656574"/>
                    </a:ext>
                  </a:extLst>
                </a:gridCol>
                <a:gridCol w="1958340">
                  <a:extLst>
                    <a:ext uri="{9D8B030D-6E8A-4147-A177-3AD203B41FA5}">
                      <a16:colId xmlns:a16="http://schemas.microsoft.com/office/drawing/2014/main" val="122585607"/>
                    </a:ext>
                  </a:extLst>
                </a:gridCol>
              </a:tblGrid>
              <a:tr h="370840">
                <a:tc>
                  <a:txBody>
                    <a:bodyPr/>
                    <a:lstStyle/>
                    <a:p>
                      <a:r>
                        <a:rPr lang="en-IN" sz="1800" b="1" i="0" u="none" strike="noStrike" cap="none" baseline="0" dirty="0" smtClean="0">
                          <a:solidFill>
                            <a:schemeClr val="tx1"/>
                          </a:solidFill>
                          <a:latin typeface="+mn-lt"/>
                          <a:ea typeface="+mn-ea"/>
                          <a:cs typeface="+mn-cs"/>
                          <a:sym typeface="Arial"/>
                        </a:rPr>
                        <a:t>Account number</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First name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Last name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Balance</a:t>
                      </a:r>
                      <a:endParaRPr lang="en-IN"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626926"/>
                  </a:ext>
                </a:extLst>
              </a:tr>
              <a:tr h="370840">
                <a:tc>
                  <a:txBody>
                    <a:bodyPr/>
                    <a:lstStyle/>
                    <a:p>
                      <a:r>
                        <a:rPr lang="en-IN" sz="1800" b="0" i="0" u="none" strike="noStrike" cap="none" baseline="0" dirty="0" smtClean="0">
                          <a:solidFill>
                            <a:schemeClr val="tx1"/>
                          </a:solidFill>
                          <a:latin typeface="+mn-lt"/>
                          <a:ea typeface="+mn-ea"/>
                          <a:cs typeface="+mn-cs"/>
                          <a:sym typeface="Arial"/>
                        </a:rPr>
                        <a:t>100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Nancy</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Brown</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−25.54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722463"/>
                  </a:ext>
                </a:extLst>
              </a:tr>
              <a:tr h="370840">
                <a:tc>
                  <a:txBody>
                    <a:bodyPr/>
                    <a:lstStyle/>
                    <a:p>
                      <a:r>
                        <a:rPr lang="en-IN" sz="1800" dirty="0" smtClean="0">
                          <a:latin typeface="+mn-lt"/>
                        </a:rPr>
                        <a:t>200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Stacey</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Dunn</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314.33</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0057073"/>
                  </a:ext>
                </a:extLst>
              </a:tr>
              <a:tr h="370840">
                <a:tc>
                  <a:txBody>
                    <a:bodyPr/>
                    <a:lstStyle/>
                    <a:p>
                      <a:r>
                        <a:rPr lang="en-IN" sz="1800" dirty="0" smtClean="0">
                          <a:latin typeface="+mn-lt"/>
                        </a:rPr>
                        <a:t>300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Doug</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Barker</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0.00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5432529"/>
                  </a:ext>
                </a:extLst>
              </a:tr>
              <a:tr h="370840">
                <a:tc>
                  <a:txBody>
                    <a:bodyPr/>
                    <a:lstStyle/>
                    <a:p>
                      <a:r>
                        <a:rPr lang="en-IN" sz="1800" b="0" i="0" u="none" strike="noStrike" cap="none" baseline="0" dirty="0" smtClean="0">
                          <a:solidFill>
                            <a:schemeClr val="tx1"/>
                          </a:solidFill>
                          <a:latin typeface="+mn-lt"/>
                          <a:ea typeface="+mn-ea"/>
                          <a:cs typeface="+mn-cs"/>
                          <a:sym typeface="Arial"/>
                        </a:rPr>
                        <a:t>400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Dave</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Smith</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258.34</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787763"/>
                  </a:ext>
                </a:extLst>
              </a:tr>
              <a:tr h="370840">
                <a:tc>
                  <a:txBody>
                    <a:bodyPr/>
                    <a:lstStyle/>
                    <a:p>
                      <a:r>
                        <a:rPr lang="en-IN" sz="1800" b="0" i="0" u="none" strike="noStrike" cap="none" baseline="0" dirty="0" smtClean="0">
                          <a:solidFill>
                            <a:schemeClr val="tx1"/>
                          </a:solidFill>
                          <a:latin typeface="+mn-lt"/>
                          <a:ea typeface="+mn-ea"/>
                          <a:cs typeface="+mn-cs"/>
                          <a:sym typeface="Arial"/>
                        </a:rPr>
                        <a:t>500</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Sam</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Stone</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34.98</a:t>
                      </a:r>
                      <a:endParaRPr lang="en-IN"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546033"/>
                  </a:ext>
                </a:extLst>
              </a:tr>
            </a:tbl>
          </a:graphicData>
        </a:graphic>
      </p:graphicFrame>
    </p:spTree>
    <p:extLst>
      <p:ext uri="{BB962C8B-B14F-4D97-AF65-F5344CB8AC3E}">
        <p14:creationId xmlns:p14="http://schemas.microsoft.com/office/powerpoint/2010/main" val="4010404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17.4 Reading Data from a </a:t>
            </a:r>
            <a:r>
              <a:rPr lang="en-US" dirty="0" smtClean="0"/>
              <a:t>Sequential-Access </a:t>
            </a:r>
            <a:r>
              <a:rPr lang="en-US" dirty="0"/>
              <a:t>Text </a:t>
            </a:r>
            <a:r>
              <a:rPr lang="en-US" dirty="0" smtClean="0"/>
              <a:t>File </a:t>
            </a:r>
            <a:r>
              <a:rPr lang="en-US" sz="2000" b="0" dirty="0" smtClean="0"/>
              <a:t>(1 of 6)</a:t>
            </a:r>
            <a:endParaRPr lang="en-US" sz="2000" b="0" dirty="0"/>
          </a:p>
        </p:txBody>
      </p:sp>
      <p:sp>
        <p:nvSpPr>
          <p:cNvPr id="3" name="Text Placeholder 2"/>
          <p:cNvSpPr>
            <a:spLocks noGrp="1"/>
          </p:cNvSpPr>
          <p:nvPr>
            <p:ph type="body" idx="1"/>
          </p:nvPr>
        </p:nvSpPr>
        <p:spPr>
          <a:xfrm>
            <a:off x="457200" y="1600200"/>
            <a:ext cx="8229600" cy="2971800"/>
          </a:xfrm>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ReadSequentialAccessFileForm </a:t>
            </a:r>
            <a:r>
              <a:rPr lang="en-US" altLang="en-US" sz="2400" dirty="0" smtClean="0">
                <a:latin typeface="+mn-lt"/>
              </a:rPr>
              <a:t>(Figure 17.6</a:t>
            </a:r>
            <a:r>
              <a:rPr lang="en-US" altLang="en-US" sz="2400" dirty="0">
                <a:latin typeface="+mn-lt"/>
              </a:rPr>
              <a:t>) reads records from the file created by the program in </a:t>
            </a:r>
            <a:r>
              <a:rPr lang="en-US" altLang="en-US" sz="2400" dirty="0" smtClean="0">
                <a:latin typeface="+mn-lt"/>
              </a:rPr>
              <a:t>Figure 17.4 (see slide 23), </a:t>
            </a:r>
            <a:r>
              <a:rPr lang="en-US" altLang="en-US" sz="2400" dirty="0">
                <a:latin typeface="+mn-lt"/>
              </a:rPr>
              <a:t>then displays the contents of each record</a:t>
            </a:r>
            <a:r>
              <a:rPr lang="en-US" altLang="en-US" sz="2400" dirty="0" smtClean="0">
                <a:latin typeface="+mn-lt"/>
              </a:rPr>
              <a:t>.</a:t>
            </a:r>
            <a:endParaRPr lang="en-US" altLang="en-US" sz="2400" dirty="0">
              <a:latin typeface="+mn-lt"/>
            </a:endParaRPr>
          </a:p>
          <a:p>
            <a:r>
              <a:rPr lang="en-US" altLang="en-US" sz="2400" dirty="0">
                <a:latin typeface="+mn-lt"/>
              </a:rPr>
              <a:t>Much of the code in this example is similar to that of </a:t>
            </a:r>
            <a:r>
              <a:rPr lang="en-US" altLang="en-US" sz="2400" dirty="0" smtClean="0">
                <a:latin typeface="+mn-lt"/>
              </a:rPr>
              <a:t>Figure 17.4 </a:t>
            </a:r>
            <a:r>
              <a:rPr lang="en-US" altLang="en-US" sz="2400" dirty="0"/>
              <a:t>(see slide 23)</a:t>
            </a:r>
            <a:r>
              <a:rPr lang="en-US" altLang="en-US" sz="2400" dirty="0" smtClean="0">
                <a:latin typeface="+mn-lt"/>
              </a:rPr>
              <a:t>, </a:t>
            </a:r>
            <a:r>
              <a:rPr lang="en-US" altLang="en-US" sz="2400" dirty="0">
                <a:latin typeface="+mn-lt"/>
              </a:rPr>
              <a:t>so we discuss only the unique aspects of the app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62579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 </a:t>
            </a:r>
            <a:r>
              <a:rPr lang="en-IN" sz="2000" b="0" dirty="0" smtClean="0"/>
              <a:t>(1 of 8)</a:t>
            </a:r>
            <a:endParaRPr lang="en-IN" sz="2000" b="0" dirty="0"/>
          </a:p>
        </p:txBody>
      </p:sp>
      <p:pic>
        <p:nvPicPr>
          <p:cNvPr id="4" name="Picture 3" descr="Program code for reading a sequential access file. Line 1: forward slash, forward slash, f i g period 17.6, colon, read sequential access file form, period, c s. Line 2: forward slash, forward slash, reading a sequential access file, period. Line 3: using system, semicolon. Line 4: using system, period, windows, period, forms, semicolon. Line 5: using system, period, i o, semicolon. Line 6: using bank library, semicolon. Line 7: blank. Line 8, indented once: namespace read sequential access file. Line 9, indented once: left brace. Line 10, indented twice: public partial class read sequential access file form, colon, bank u i form. Line 11, indented twice: left brace. Line 12, indented twice: private stream reader, file reader, semicolon, forward slash, forward slash, reads data from a text file. Line 13: blank. Line 14, indented twice: forward slash, forward slash, parameter less, constructor. Line 15, indented twice: public read sequential access file form, left parenthesis, right parenthesis. Line 16, indented twice: left brace. Line 17, indented three times: initialize component, left parenthesis, right parenthesis, semicolon. Line 18, indented twi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16" y="1627123"/>
            <a:ext cx="7933969" cy="4182875"/>
          </a:xfrm>
          <a:prstGeom prst="rect">
            <a:avLst/>
          </a:prstGeom>
        </p:spPr>
      </p:pic>
    </p:spTree>
    <p:extLst>
      <p:ext uri="{BB962C8B-B14F-4D97-AF65-F5344CB8AC3E}">
        <p14:creationId xmlns:p14="http://schemas.microsoft.com/office/powerpoint/2010/main" val="38662277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a:t>
            </a:r>
            <a:r>
              <a:rPr lang="en-IN" dirty="0"/>
              <a:t> </a:t>
            </a:r>
            <a:r>
              <a:rPr lang="en-IN" sz="2000" b="0" dirty="0" smtClean="0"/>
              <a:t>(2 </a:t>
            </a:r>
            <a:r>
              <a:rPr lang="en-IN" sz="2000" b="0" dirty="0"/>
              <a:t>of 8</a:t>
            </a:r>
            <a:r>
              <a:rPr lang="en-IN" sz="2000" b="0" dirty="0" smtClean="0"/>
              <a:t>)</a:t>
            </a:r>
            <a:endParaRPr lang="en-IN" dirty="0"/>
          </a:p>
        </p:txBody>
      </p:sp>
      <p:pic>
        <p:nvPicPr>
          <p:cNvPr id="4" name="Picture 3" descr="Program code for reading a sequential access file. Line 20, indented twice: forward slash, forward slash, invoked when user clicks the open button. Line 21, indented twice: private void open button underscore click, left parenthesis, object sender, comma, event a r g s e, right parenthesis. Line 22, indented twice: left brace. Line 23, indented three times: forward slash, forward slash, create and show dialog box enabling user to open file. Line 24, indented three times: dialog result, result, semicolon, forward slash, forward slash, result of open file dialog. Line 25, indented three times: string filename, semicolon, forward slash, forward slash, name of file containing data. Line 26: blank. Line 27, indented three times: using, left parenthesis, open file dialog file chooser = new open file dialog, left parenthesis, right parenthesis, right parenthesis. Line 28, indented three times: left brace. Line 29, indented four times: result = file chooser, period, show dialog, left parenthesis, right parenthesis, semicolon. Line 30, indented four times: filename = file chooser, period, filename, semicolon, forward slash, forward slash, get specified name. Line 31, indented three times: right brace. Line 32: blank. Line 33, indented three times: forward slash, forward slash, ensure that user clicked, open quotes, ok, close quotes. Line 34, indented twice: if, left parenthesis, result = = dialog result, period, ok, right parenthesis. Line 35, indented twice: left brace. Line 36, indented three times: clear text boxes, left parenthesis, right parenthesis, semicolon. Line 37: blank. Line 38, indented three times: forward slash, forward slash, show error if user specified invalid file. Line 39, indented three times: if, left parenthesis, string, period, is null or empty, left parenthesis, filename, right parenthesis, right parenthesis. Line 40, indented three times: left brace. Line 41, indented four times: message box, period, show, left parenthesis, open quotes, invalid file name, close quotes, comma, open quotes, error, close quotes, comma. Line 42, indented five times: message box, buttons, period, ok, comma, message box, icon, period, error, right parenthesis, semicolon. Line 43,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90" y="1683793"/>
            <a:ext cx="6561500" cy="4374334"/>
          </a:xfrm>
          <a:prstGeom prst="rect">
            <a:avLst/>
          </a:prstGeom>
        </p:spPr>
      </p:pic>
    </p:spTree>
    <p:extLst>
      <p:ext uri="{BB962C8B-B14F-4D97-AF65-F5344CB8AC3E}">
        <p14:creationId xmlns:p14="http://schemas.microsoft.com/office/powerpoint/2010/main" val="29712047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 </a:t>
            </a:r>
            <a:r>
              <a:rPr lang="en-IN" sz="2000" b="0" dirty="0" smtClean="0"/>
              <a:t>(3 of 8)</a:t>
            </a:r>
            <a:endParaRPr lang="en-IN" dirty="0"/>
          </a:p>
        </p:txBody>
      </p:sp>
      <p:pic>
        <p:nvPicPr>
          <p:cNvPr id="4" name="Picture 3" descr="Line 44, indented three times: else. Line 45, indented three times: left brace. Line 46, indented four times: try. Line 47, indented four times: left brace. Line 48, indented five times: forward slash, forward slash, create file stream to obtain read access to file. Line 49, indented five times: file stream input = new file stream, left parenthesis. Line 50, indented six times: filename, comma, file mode, period, open, comma, file access, period, read, right parenthesis, semicolon. Line 51: blank. Line 52, indented five times: forward slash, forward slash, set file from where data is read. Line 53, indented five times: file reader = new stream reader, left parenthesis, input, right parenthesis, semicolon. Line 54: blank. Line 55, indented five times: open button, period, enabled = false, semicolon, forward slash, forward slash, disable open file button. Line 56, indented five times: next button, period, enabled = true, semicolon, forward slash, forward slash, enable next record button. Line 57, indented four times: right brace. Line 58, indented four times: catch, left parenthesis, i o exception, right parenthesis. Line 59, indented four times: left brace. Line 60, indented five times: message box, period, show, left parenthesis, open quotes, error reading from file, close quotes, comma. Line 61, indented six times: file error, comma, message box, buttons, period, ok, comma. Line 62, indented six times: message box, icon, period, error, right parenthesis, semicolon. Line 63, indented five times: right brace. Line 64, indented four times: right brace. Line 65, indented three times: right brace. Line 66, indented twice: right brace. Line 6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30" y="1554809"/>
            <a:ext cx="7034816" cy="4653986"/>
          </a:xfrm>
          <a:prstGeom prst="rect">
            <a:avLst/>
          </a:prstGeom>
        </p:spPr>
      </p:pic>
    </p:spTree>
    <p:extLst>
      <p:ext uri="{BB962C8B-B14F-4D97-AF65-F5344CB8AC3E}">
        <p14:creationId xmlns:p14="http://schemas.microsoft.com/office/powerpoint/2010/main" val="37530487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 </a:t>
            </a:r>
            <a:r>
              <a:rPr lang="en-IN" sz="2000" b="0" dirty="0"/>
              <a:t>(4 of 8</a:t>
            </a:r>
            <a:r>
              <a:rPr lang="en-IN" sz="2000" b="0" dirty="0" smtClean="0"/>
              <a:t>)</a:t>
            </a:r>
            <a:endParaRPr lang="en-IN" sz="2000" b="0" dirty="0"/>
          </a:p>
        </p:txBody>
      </p:sp>
      <p:pic>
        <p:nvPicPr>
          <p:cNvPr id="3" name="Picture 2" descr="Line 68, indented twice: forward slash, forward slash, invoked when user clicks next button. Line 69, indented twice: private void next button underscore click, left parenthesis, object sender, comma, event a r g s e, right parenthesis. Line 70, indented twice: left brace. Line 71, indented three times: try. Line 72, indented three times: left brace. Line 73, indented four times: forward slash, forward slash, get next record available in file. Line 74, indented four times: v a r input record = file reader, period, read line, left parenthesis, right parenthesis, semicolon. Line 75: blank. Line 76, indented four times: if, left parenthesis, input record exclamation point = null, right parenthesis. Line 77, indented four times: left brace. Line 78, indented five times: string open bracket close bracket input fields = input record, period, split, left parenthesis, apostrophe, comma, apostrophe, right parenthesis, semicolon. Line 79: blank. Line 80, indented five times: forward slash, forward slash, copy string array values to textbox values. Line 81, indented five times: set text box values, left parenthesis, input fields, right parenthesis, semicolon. Line 82, indented four times: right brace. Line 83, indented four times: else. Line 84, indented four times: left brace. Line 85, indented five times: forward slash, forward slash, close stream reader, and underlying file. Line 86, indented five times: file reader, period, close, left parenthesis, right parenthesis, semicolon. Line 87, indented five times: open button, period, enabled = true, semicolon, forward slash, forward slash, enable open file button. Line 88, indented five times: next button, period, enabled = false, semicolon, forward slash, forward slash, disable next record button. Line 89, indented five times: clear text boxes, lef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414" y="1716449"/>
            <a:ext cx="7022852" cy="4522382"/>
          </a:xfrm>
          <a:prstGeom prst="rect">
            <a:avLst/>
          </a:prstGeom>
        </p:spPr>
      </p:pic>
    </p:spTree>
    <p:extLst>
      <p:ext uri="{BB962C8B-B14F-4D97-AF65-F5344CB8AC3E}">
        <p14:creationId xmlns:p14="http://schemas.microsoft.com/office/powerpoint/2010/main" val="3383785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 </a:t>
            </a:r>
            <a:r>
              <a:rPr lang="en-IN" sz="2000" b="0" dirty="0" smtClean="0"/>
              <a:t>(5 </a:t>
            </a:r>
            <a:r>
              <a:rPr lang="en-IN" sz="2000" b="0" dirty="0"/>
              <a:t>of 8)</a:t>
            </a:r>
            <a:endParaRPr lang="en-US" dirty="0"/>
          </a:p>
        </p:txBody>
      </p:sp>
      <p:pic>
        <p:nvPicPr>
          <p:cNvPr id="4" name="Picture 3" descr="Line 90: blank. Line 91, indented five times: forward slash, forward slash, notify user if no records in file. Line 92, indented five times: message box, period, show, left parenthesis, open quotes, no more records in file, close quotes, comma, string, period, empty, comma. Line 93, indented six times: message box, buttons, period, ok, comma, message box, icon, period, information, right parenthesis, semicolon. Line 94, indented four times: right brace. Line 95, indented three times: right brace. Line 96, indented three times: catch, left parenthesis, i o exception, right parenthesis. Line 97, indented three times: left brace. Line 98, indented four times: message box, period, show, left parenthesis, open quotes, error reading from file, close quotes, comma, open quotes, error, close quotes, comma. Line 99, indented five times: message box, buttons, period, ok, comma, message box, icon, period, error, right parenthesis, semicolon. Line 100, indented three times: right brace. Line 101, indented twice: right brace. Line 102, indented once: right brace. Line 10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799" y="2416484"/>
            <a:ext cx="7332909" cy="3000392"/>
          </a:xfrm>
          <a:prstGeom prst="rect">
            <a:avLst/>
          </a:prstGeom>
        </p:spPr>
      </p:pic>
    </p:spTree>
    <p:extLst>
      <p:ext uri="{BB962C8B-B14F-4D97-AF65-F5344CB8AC3E}">
        <p14:creationId xmlns:p14="http://schemas.microsoft.com/office/powerpoint/2010/main" val="3314415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a:t>
            </a:r>
            <a:r>
              <a:rPr lang="en-IN" dirty="0" smtClean="0"/>
              <a:t>File </a:t>
            </a:r>
            <a:r>
              <a:rPr lang="en-IN" sz="2000" b="0" dirty="0" smtClean="0"/>
              <a:t>(6 </a:t>
            </a:r>
            <a:r>
              <a:rPr lang="en-IN" sz="2000" b="0" dirty="0"/>
              <a:t>of </a:t>
            </a:r>
            <a:r>
              <a:rPr lang="en-IN" sz="2000" b="0" dirty="0" smtClean="0"/>
              <a:t>8)</a:t>
            </a:r>
            <a:endParaRPr lang="en-IN" sz="2000" b="0" dirty="0"/>
          </a:p>
        </p:txBody>
      </p:sp>
      <p:pic>
        <p:nvPicPr>
          <p:cNvPr id="4" name="Picture 3" descr="A, bank U I graphical user interface with an open file button. A reading a sequential file dialog box has fields for account, first name, last name, and balance. 2 buttons at the bottom of the dialog box read, open file, and, next record. The mouse hovers over the open file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94" y="2190939"/>
            <a:ext cx="7456535" cy="3847723"/>
          </a:xfrm>
          <a:prstGeom prst="rect">
            <a:avLst/>
          </a:prstGeom>
        </p:spPr>
      </p:pic>
    </p:spTree>
    <p:extLst>
      <p:ext uri="{BB962C8B-B14F-4D97-AF65-F5344CB8AC3E}">
        <p14:creationId xmlns:p14="http://schemas.microsoft.com/office/powerpoint/2010/main" val="24553060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File </a:t>
            </a:r>
            <a:r>
              <a:rPr lang="en-IN" sz="2000" b="0" dirty="0" smtClean="0"/>
              <a:t>(7 </a:t>
            </a:r>
            <a:r>
              <a:rPr lang="en-IN" sz="2000" b="0" dirty="0"/>
              <a:t>of 8)</a:t>
            </a:r>
          </a:p>
        </p:txBody>
      </p:sp>
      <p:pic>
        <p:nvPicPr>
          <p:cNvPr id="5" name="Picture 4" descr="B, open file dialog window. In the open dialog box, the central pane lists files and directories. The file, clients dot t x t, is selected and the mouse hovers over the open button at the bottom of the dialog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62" y="1825625"/>
            <a:ext cx="7542276" cy="3206750"/>
          </a:xfrm>
          <a:prstGeom prst="rect">
            <a:avLst/>
          </a:prstGeom>
        </p:spPr>
      </p:pic>
    </p:spTree>
    <p:extLst>
      <p:ext uri="{BB962C8B-B14F-4D97-AF65-F5344CB8AC3E}">
        <p14:creationId xmlns:p14="http://schemas.microsoft.com/office/powerpoint/2010/main" val="38276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17.1 Introduction</a:t>
            </a:r>
          </a:p>
        </p:txBody>
      </p:sp>
      <p:sp>
        <p:nvSpPr>
          <p:cNvPr id="3" name="Text Placeholder 2"/>
          <p:cNvSpPr>
            <a:spLocks noGrp="1"/>
          </p:cNvSpPr>
          <p:nvPr>
            <p:ph type="body" idx="1"/>
          </p:nvPr>
        </p:nvSpPr>
        <p:spPr>
          <a:xfrm>
            <a:off x="457199" y="1600200"/>
            <a:ext cx="8229601" cy="4126832"/>
          </a:xfrm>
        </p:spPr>
        <p:txBody>
          <a:bodyPr/>
          <a:lstStyle/>
          <a:p>
            <a:r>
              <a:rPr lang="en-US" sz="2200" dirty="0">
                <a:latin typeface="+mn-lt"/>
              </a:rPr>
              <a:t>Variables and arrays offer only temporary storage of data—the data is lost when a local variable “goes out of scope” or when the program terminates</a:t>
            </a:r>
            <a:r>
              <a:rPr lang="en-US" sz="2200" dirty="0" smtClean="0">
                <a:latin typeface="+mn-lt"/>
              </a:rPr>
              <a:t>.</a:t>
            </a:r>
            <a:endParaRPr lang="en-US" sz="2200" dirty="0">
              <a:latin typeface="+mn-lt"/>
            </a:endParaRPr>
          </a:p>
          <a:p>
            <a:r>
              <a:rPr lang="en-US" sz="2200" dirty="0">
                <a:latin typeface="+mn-lt"/>
              </a:rPr>
              <a:t>By contrast, files (and databases, which we cover in Chapter 22) are used for long-term retention of large amounts of data, even after the program that created the data terminates</a:t>
            </a:r>
            <a:r>
              <a:rPr lang="en-US" sz="2200" dirty="0" smtClean="0">
                <a:latin typeface="+mn-lt"/>
              </a:rPr>
              <a:t>.</a:t>
            </a:r>
            <a:endParaRPr lang="en-US" sz="2200" dirty="0">
              <a:latin typeface="+mn-lt"/>
            </a:endParaRPr>
          </a:p>
          <a:p>
            <a:r>
              <a:rPr lang="en-US" sz="2200" dirty="0">
                <a:latin typeface="+mn-lt"/>
              </a:rPr>
              <a:t>Data maintained in files often is called persistent data</a:t>
            </a:r>
            <a:r>
              <a:rPr lang="en-US" sz="2200" dirty="0" smtClean="0">
                <a:latin typeface="+mn-lt"/>
              </a:rPr>
              <a:t>.</a:t>
            </a:r>
            <a:endParaRPr lang="en-US" sz="2200" dirty="0">
              <a:latin typeface="+mn-lt"/>
            </a:endParaRPr>
          </a:p>
          <a:p>
            <a:r>
              <a:rPr lang="en-US" sz="2200" dirty="0">
                <a:latin typeface="+mn-lt"/>
              </a:rPr>
              <a:t>Data maintained in files often is called </a:t>
            </a:r>
            <a:r>
              <a:rPr lang="en-US" sz="2200" b="1" dirty="0">
                <a:latin typeface="+mn-lt"/>
              </a:rPr>
              <a:t>persistent data. </a:t>
            </a:r>
            <a:r>
              <a:rPr lang="en-US" sz="2200" dirty="0">
                <a:latin typeface="+mn-lt"/>
              </a:rPr>
              <a:t>Computers store files on </a:t>
            </a:r>
            <a:r>
              <a:rPr lang="en-US" sz="2200" b="1" dirty="0">
                <a:latin typeface="+mn-lt"/>
              </a:rPr>
              <a:t>secondary storage devices, </a:t>
            </a:r>
            <a:r>
              <a:rPr lang="en-US" sz="2200" dirty="0">
                <a:latin typeface="+mn-lt"/>
              </a:rPr>
              <a:t>such as hard drives, solid-state drives, flash drives, </a:t>
            </a:r>
            <a:r>
              <a:rPr lang="en-US" sz="2200" dirty="0" smtClean="0">
                <a:latin typeface="+mn-lt"/>
              </a:rPr>
              <a:t>D</a:t>
            </a:r>
            <a:r>
              <a:rPr lang="en-US" sz="100" dirty="0" smtClean="0">
                <a:latin typeface="+mn-lt"/>
              </a:rPr>
              <a:t> </a:t>
            </a:r>
            <a:r>
              <a:rPr lang="en-US" sz="2200" dirty="0" smtClean="0">
                <a:latin typeface="+mn-lt"/>
              </a:rPr>
              <a:t>V</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s </a:t>
            </a:r>
            <a:r>
              <a:rPr lang="en-US" sz="2200" dirty="0">
                <a:latin typeface="+mn-lt"/>
              </a:rPr>
              <a:t>and </a:t>
            </a:r>
            <a:r>
              <a:rPr lang="en-US" sz="2200" dirty="0" smtClean="0">
                <a:latin typeface="+mn-lt"/>
              </a:rPr>
              <a:t>tapes</a:t>
            </a:r>
            <a:endParaRPr lang="en-US" sz="2200" dirty="0">
              <a:latin typeface="+mn-lt"/>
            </a:endParaRPr>
          </a:p>
        </p:txBody>
      </p:sp>
    </p:spTree>
    <p:extLst>
      <p:ext uri="{BB962C8B-B14F-4D97-AF65-F5344CB8AC3E}">
        <p14:creationId xmlns:p14="http://schemas.microsoft.com/office/powerpoint/2010/main" val="1021267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17.6 Reading a Sequential-Access File </a:t>
            </a:r>
            <a:r>
              <a:rPr lang="en-IN" sz="2000" b="0" dirty="0" smtClean="0"/>
              <a:t>(8 </a:t>
            </a:r>
            <a:r>
              <a:rPr lang="en-IN" sz="2000" b="0" dirty="0"/>
              <a:t>of 8)</a:t>
            </a:r>
            <a:endParaRPr lang="en-IN" dirty="0"/>
          </a:p>
        </p:txBody>
      </p:sp>
      <p:pic>
        <p:nvPicPr>
          <p:cNvPr id="5" name="Picture 4" descr="C, reading account 100. The reading a sequential file dialog box has fields for account, 100, first name, Nancy, last name, Brown, and balance, negative 25.54. The mouse hovers over the next record button at the bottom of the dialog box. D, user is shown a message box when all records have been read. The message box has an I icon and reads, no more records in file. There is an O K button at the bottom of the dialog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024380"/>
            <a:ext cx="7467600" cy="3327400"/>
          </a:xfrm>
          <a:prstGeom prst="rect">
            <a:avLst/>
          </a:prstGeom>
        </p:spPr>
      </p:pic>
    </p:spTree>
    <p:extLst>
      <p:ext uri="{BB962C8B-B14F-4D97-AF65-F5344CB8AC3E}">
        <p14:creationId xmlns:p14="http://schemas.microsoft.com/office/powerpoint/2010/main" val="36112726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17.4 Reading Data from a Sequential-Access Text File </a:t>
            </a:r>
            <a:r>
              <a:rPr lang="en-US" sz="2000" b="0" dirty="0" smtClean="0"/>
              <a:t>(2 of 6)</a:t>
            </a:r>
            <a:endParaRPr lang="en-US" sz="2000" b="0" dirty="0"/>
          </a:p>
        </p:txBody>
      </p:sp>
      <p:sp>
        <p:nvSpPr>
          <p:cNvPr id="3" name="Text Placeholder 2"/>
          <p:cNvSpPr>
            <a:spLocks noGrp="1"/>
          </p:cNvSpPr>
          <p:nvPr>
            <p:ph type="body" idx="1"/>
          </p:nvPr>
        </p:nvSpPr>
        <p:spPr/>
        <p:txBody>
          <a:bodyPr/>
          <a:lstStyle/>
          <a:p>
            <a:pPr marL="109537" indent="0">
              <a:buNone/>
            </a:pPr>
            <a:r>
              <a:rPr lang="en-US" sz="2400" b="1" dirty="0">
                <a:latin typeface="+mn-lt"/>
              </a:rPr>
              <a:t>Method openButton_Click</a:t>
            </a:r>
          </a:p>
          <a:p>
            <a:r>
              <a:rPr lang="en-US" sz="2400" dirty="0">
                <a:latin typeface="+mn-lt"/>
              </a:rPr>
              <a:t>When the user clicks </a:t>
            </a:r>
            <a:r>
              <a:rPr lang="en-US" sz="2400" b="1" dirty="0">
                <a:latin typeface="+mn-lt"/>
              </a:rPr>
              <a:t>Open File</a:t>
            </a:r>
            <a:r>
              <a:rPr lang="en-US" sz="2400" dirty="0">
                <a:latin typeface="+mn-lt"/>
              </a:rPr>
              <a:t>, the program calls event handler </a:t>
            </a:r>
            <a:r>
              <a:rPr lang="en-US" sz="2400" dirty="0">
                <a:latin typeface="Consolas" panose="020B0609020204030204" pitchFamily="49" charset="0"/>
                <a:cs typeface="Consolas" panose="020B0609020204030204" pitchFamily="49" charset="0"/>
              </a:rPr>
              <a:t>openButton_Click.</a:t>
            </a:r>
          </a:p>
          <a:p>
            <a:r>
              <a:rPr lang="en-US" sz="2400" dirty="0">
                <a:latin typeface="+mn-lt"/>
              </a:rPr>
              <a:t>Line 27 creates an </a:t>
            </a:r>
            <a:r>
              <a:rPr lang="en-US" sz="2400" dirty="0">
                <a:latin typeface="Consolas" panose="020B0609020204030204" pitchFamily="49" charset="0"/>
                <a:cs typeface="Consolas" panose="020B0609020204030204" pitchFamily="49" charset="0"/>
              </a:rPr>
              <a:t>OpenFileDialog</a:t>
            </a:r>
            <a:r>
              <a:rPr lang="en-US" sz="2400" dirty="0">
                <a:latin typeface="+mn-lt"/>
              </a:rPr>
              <a:t>, and line 29 calls its </a:t>
            </a:r>
            <a:r>
              <a:rPr lang="en-US" sz="2400" dirty="0">
                <a:latin typeface="Consolas" panose="020B0609020204030204" pitchFamily="49" charset="0"/>
                <a:cs typeface="Consolas" panose="020B0609020204030204" pitchFamily="49" charset="0"/>
              </a:rPr>
              <a:t>ShowDialog </a:t>
            </a:r>
            <a:r>
              <a:rPr lang="en-US" sz="2400" dirty="0">
                <a:latin typeface="+mn-lt"/>
              </a:rPr>
              <a:t>method to display the </a:t>
            </a:r>
            <a:r>
              <a:rPr lang="en-US" sz="2400" b="1" dirty="0">
                <a:latin typeface="+mn-lt"/>
              </a:rPr>
              <a:t>Open</a:t>
            </a:r>
            <a:r>
              <a:rPr lang="en-US" sz="2400" dirty="0">
                <a:latin typeface="+mn-lt"/>
              </a:rPr>
              <a:t> dialog</a:t>
            </a:r>
            <a:r>
              <a:rPr lang="en-US" sz="2400" dirty="0" smtClean="0">
                <a:latin typeface="+mn-lt"/>
              </a:rPr>
              <a:t>.</a:t>
            </a:r>
            <a:endParaRPr lang="en-US" sz="2400" dirty="0">
              <a:latin typeface="+mn-lt"/>
            </a:endParaRPr>
          </a:p>
          <a:p>
            <a:r>
              <a:rPr lang="en-US" sz="2400" dirty="0">
                <a:latin typeface="+mn-lt"/>
              </a:rPr>
              <a:t>The behavior and </a:t>
            </a:r>
            <a:r>
              <a:rPr lang="en-US" sz="2400" dirty="0" smtClean="0">
                <a:latin typeface="+mn-lt"/>
              </a:rPr>
              <a:t>G</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I </a:t>
            </a:r>
            <a:r>
              <a:rPr lang="en-US" sz="2400" dirty="0">
                <a:latin typeface="+mn-lt"/>
              </a:rPr>
              <a:t>for the </a:t>
            </a:r>
            <a:r>
              <a:rPr lang="en-US" sz="2400" b="1" dirty="0">
                <a:latin typeface="+mn-lt"/>
              </a:rPr>
              <a:t>Save</a:t>
            </a:r>
            <a:r>
              <a:rPr lang="en-US" sz="2400" dirty="0">
                <a:latin typeface="+mn-lt"/>
              </a:rPr>
              <a:t> and </a:t>
            </a:r>
            <a:r>
              <a:rPr lang="en-US" sz="2400" b="1" dirty="0">
                <a:latin typeface="+mn-lt"/>
              </a:rPr>
              <a:t>Open</a:t>
            </a:r>
            <a:r>
              <a:rPr lang="en-US" sz="2400" dirty="0">
                <a:latin typeface="+mn-lt"/>
              </a:rPr>
              <a:t> dialog types are identical, except that </a:t>
            </a:r>
            <a:r>
              <a:rPr lang="en-US" sz="2400" b="1" dirty="0">
                <a:latin typeface="+mn-lt"/>
              </a:rPr>
              <a:t>Save</a:t>
            </a:r>
            <a:r>
              <a:rPr lang="en-US" sz="2400" dirty="0">
                <a:latin typeface="+mn-lt"/>
              </a:rPr>
              <a:t> is replaced by </a:t>
            </a:r>
            <a:r>
              <a:rPr lang="en-US" sz="2400" b="1" dirty="0">
                <a:latin typeface="+mn-lt"/>
              </a:rPr>
              <a:t>Open</a:t>
            </a:r>
            <a:r>
              <a:rPr lang="en-US" sz="2400" dirty="0" smtClean="0">
                <a:latin typeface="+mn-lt"/>
              </a:rPr>
              <a:t>.</a:t>
            </a:r>
            <a:endParaRPr lang="en-US" sz="2400" dirty="0">
              <a:latin typeface="+mn-lt"/>
            </a:endParaRPr>
          </a:p>
          <a:p>
            <a:r>
              <a:rPr lang="en-US" sz="2400" dirty="0">
                <a:latin typeface="+mn-lt"/>
              </a:rPr>
              <a:t>If the user selects a valid file name, lines 49–50 create a </a:t>
            </a:r>
            <a:r>
              <a:rPr lang="en-US" sz="2400" dirty="0">
                <a:latin typeface="Consolas" panose="020B0609020204030204" pitchFamily="49" charset="0"/>
                <a:cs typeface="Consolas" panose="020B0609020204030204" pitchFamily="49" charset="0"/>
              </a:rPr>
              <a:t>FileStream</a:t>
            </a:r>
            <a:r>
              <a:rPr lang="en-US" sz="2400" dirty="0">
                <a:latin typeface="+mn-lt"/>
              </a:rPr>
              <a:t> object and assign it to reference input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826570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17.4 Reading Data from a Sequential-Access Text File </a:t>
            </a:r>
            <a:r>
              <a:rPr lang="en-US" sz="2000" b="0" dirty="0" smtClean="0"/>
              <a:t>(3 of 6)</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We pass constant </a:t>
            </a:r>
            <a:r>
              <a:rPr lang="en-US" altLang="en-US" sz="2400" dirty="0">
                <a:latin typeface="Consolas" panose="020B0609020204030204" pitchFamily="49" charset="0"/>
                <a:cs typeface="Consolas" panose="020B0609020204030204" pitchFamily="49" charset="0"/>
              </a:rPr>
              <a:t>FileMode.Open </a:t>
            </a:r>
            <a:r>
              <a:rPr lang="en-US" altLang="en-US" sz="2400" dirty="0">
                <a:latin typeface="+mn-lt"/>
              </a:rPr>
              <a:t>as the second argument to the FileStream constructor to indicate that the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should open the file if it exists or throw a </a:t>
            </a:r>
            <a:r>
              <a:rPr lang="en-US" altLang="en-US" sz="2400" dirty="0">
                <a:latin typeface="Consolas" panose="020B0609020204030204" pitchFamily="49" charset="0"/>
                <a:cs typeface="Consolas" panose="020B0609020204030204" pitchFamily="49" charset="0"/>
              </a:rPr>
              <a:t>FileNotFoundException</a:t>
            </a:r>
            <a:r>
              <a:rPr lang="en-US" altLang="en-US" sz="2400" dirty="0">
                <a:latin typeface="+mn-lt"/>
              </a:rPr>
              <a:t> if it does not. (In this example, the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constructor will not throw a </a:t>
            </a:r>
            <a:r>
              <a:rPr lang="en-US" altLang="en-US" sz="2400" dirty="0">
                <a:latin typeface="Consolas" panose="020B0609020204030204" pitchFamily="49" charset="0"/>
                <a:cs typeface="Consolas" panose="020B0609020204030204" pitchFamily="49" charset="0"/>
              </a:rPr>
              <a:t>FileNotFoundException</a:t>
            </a:r>
            <a:r>
              <a:rPr lang="en-US" altLang="en-US" sz="2400" dirty="0">
                <a:latin typeface="+mn-lt"/>
              </a:rPr>
              <a:t>, because the </a:t>
            </a:r>
            <a:r>
              <a:rPr lang="en-US" altLang="en-US" sz="2400" dirty="0">
                <a:latin typeface="Consolas" panose="020B0609020204030204" pitchFamily="49" charset="0"/>
                <a:cs typeface="Consolas" panose="020B0609020204030204" pitchFamily="49" charset="0"/>
              </a:rPr>
              <a:t>OpenFileDialog</a:t>
            </a:r>
            <a:r>
              <a:rPr lang="en-US" altLang="en-US" sz="2400" dirty="0">
                <a:latin typeface="+mn-lt"/>
              </a:rPr>
              <a:t> is configured to check that the file exists.) </a:t>
            </a:r>
          </a:p>
          <a:p>
            <a:r>
              <a:rPr lang="en-US" altLang="en-US" sz="2400" dirty="0">
                <a:latin typeface="+mn-lt"/>
              </a:rPr>
              <a:t>In the last example </a:t>
            </a:r>
            <a:r>
              <a:rPr lang="en-US" altLang="en-US" sz="2400" dirty="0" smtClean="0">
                <a:latin typeface="+mn-lt"/>
              </a:rPr>
              <a:t>(Figure 17.9 see slide 84), </a:t>
            </a:r>
            <a:r>
              <a:rPr lang="en-US" altLang="en-US" sz="2400" dirty="0">
                <a:latin typeface="+mn-lt"/>
              </a:rPr>
              <a:t>we wrote text to the file using a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object with write-only access. </a:t>
            </a:r>
            <a:endParaRPr lang="en-US" altLang="en-US" sz="2400" dirty="0" smtClean="0">
              <a:latin typeface="+mn-lt"/>
            </a:endParaRPr>
          </a:p>
        </p:txBody>
      </p:sp>
    </p:spTree>
    <p:extLst>
      <p:ext uri="{BB962C8B-B14F-4D97-AF65-F5344CB8AC3E}">
        <p14:creationId xmlns:p14="http://schemas.microsoft.com/office/powerpoint/2010/main" val="15767380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17.4 Reading Data from a Sequential-Access Text File </a:t>
            </a:r>
            <a:r>
              <a:rPr lang="en-US" sz="2000" b="0" dirty="0" smtClean="0"/>
              <a:t>(4 of 6)</a:t>
            </a:r>
            <a:endParaRPr lang="en-US" sz="2000" b="0" dirty="0"/>
          </a:p>
        </p:txBody>
      </p:sp>
      <p:sp>
        <p:nvSpPr>
          <p:cNvPr id="3" name="Text Placeholder 2"/>
          <p:cNvSpPr>
            <a:spLocks noGrp="1"/>
          </p:cNvSpPr>
          <p:nvPr>
            <p:ph type="body" idx="1"/>
          </p:nvPr>
        </p:nvSpPr>
        <p:spPr>
          <a:xfrm>
            <a:off x="457200" y="1600200"/>
            <a:ext cx="8229600" cy="3388895"/>
          </a:xfrm>
        </p:spPr>
        <p:txBody>
          <a:bodyPr/>
          <a:lstStyle/>
          <a:p>
            <a:r>
              <a:rPr lang="en-US" altLang="en-US" sz="2400" dirty="0">
                <a:latin typeface="+mn-lt"/>
              </a:rPr>
              <a:t>In this example, we specify read-only access to the file by passing constant </a:t>
            </a:r>
            <a:r>
              <a:rPr lang="en-US" altLang="en-US" sz="2400" dirty="0">
                <a:latin typeface="Consolas" panose="020B0609020204030204" pitchFamily="49" charset="0"/>
                <a:cs typeface="Consolas" panose="020B0609020204030204" pitchFamily="49" charset="0"/>
              </a:rPr>
              <a:t>FileAccess.Read </a:t>
            </a:r>
            <a:r>
              <a:rPr lang="en-US" altLang="en-US" sz="2400" dirty="0">
                <a:latin typeface="+mn-lt"/>
              </a:rPr>
              <a:t>as the third argument to the </a:t>
            </a:r>
            <a:r>
              <a:rPr lang="en-US" altLang="en-US" sz="2400" dirty="0">
                <a:latin typeface="Consolas" panose="020B0609020204030204" pitchFamily="49" charset="0"/>
                <a:cs typeface="Consolas" panose="020B0609020204030204" pitchFamily="49" charset="0"/>
              </a:rPr>
              <a:t>FileStream </a:t>
            </a:r>
            <a:r>
              <a:rPr lang="en-US" altLang="en-US" sz="2400" dirty="0">
                <a:latin typeface="+mn-lt"/>
              </a:rPr>
              <a:t>constructor</a:t>
            </a:r>
            <a:r>
              <a:rPr lang="en-US" altLang="en-US" sz="2400" dirty="0" smtClean="0">
                <a:latin typeface="+mn-lt"/>
              </a:rPr>
              <a:t>.</a:t>
            </a:r>
            <a:endParaRPr lang="en-US" altLang="en-US" sz="2400" dirty="0">
              <a:latin typeface="+mn-lt"/>
            </a:endParaRPr>
          </a:p>
          <a:p>
            <a:r>
              <a:rPr lang="en-US" altLang="en-US" sz="2400" dirty="0">
                <a:latin typeface="+mn-lt"/>
              </a:rPr>
              <a:t>This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object is used to create a </a:t>
            </a:r>
            <a:r>
              <a:rPr lang="en-US" altLang="en-US" sz="2400" dirty="0">
                <a:latin typeface="Consolas" panose="020B0609020204030204" pitchFamily="49" charset="0"/>
                <a:cs typeface="Consolas" panose="020B0609020204030204" pitchFamily="49" charset="0"/>
              </a:rPr>
              <a:t>StreamReader</a:t>
            </a:r>
            <a:r>
              <a:rPr lang="en-US" altLang="en-US" sz="2400" dirty="0">
                <a:latin typeface="+mn-lt"/>
              </a:rPr>
              <a:t> object.</a:t>
            </a:r>
          </a:p>
          <a:p>
            <a:r>
              <a:rPr lang="en-US" altLang="en-US" sz="2400" dirty="0">
                <a:latin typeface="+mn-lt"/>
              </a:rPr>
              <a:t>The</a:t>
            </a:r>
            <a:r>
              <a:rPr lang="en-US" altLang="en-US" sz="2400" dirty="0">
                <a:latin typeface="Consolas" panose="020B0609020204030204" pitchFamily="49" charset="0"/>
                <a:cs typeface="Consolas" panose="020B0609020204030204" pitchFamily="49" charset="0"/>
              </a:rPr>
              <a:t> FileStream </a:t>
            </a:r>
            <a:r>
              <a:rPr lang="en-US" altLang="en-US" sz="2400" dirty="0">
                <a:latin typeface="+mn-lt"/>
              </a:rPr>
              <a:t>object specifies the file from which the </a:t>
            </a:r>
            <a:r>
              <a:rPr lang="en-US" altLang="en-US" sz="2400" dirty="0">
                <a:latin typeface="Consolas" panose="020B0609020204030204" pitchFamily="49" charset="0"/>
                <a:cs typeface="Consolas" panose="020B0609020204030204" pitchFamily="49" charset="0"/>
              </a:rPr>
              <a:t>StreamReader</a:t>
            </a:r>
            <a:r>
              <a:rPr lang="en-US" altLang="en-US" sz="2400" dirty="0">
                <a:latin typeface="+mn-lt"/>
              </a:rPr>
              <a:t> object will read text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269892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17.1</a:t>
            </a:r>
          </a:p>
        </p:txBody>
      </p:sp>
      <p:sp>
        <p:nvSpPr>
          <p:cNvPr id="3" name="Text Placeholder 2"/>
          <p:cNvSpPr>
            <a:spLocks noGrp="1"/>
          </p:cNvSpPr>
          <p:nvPr>
            <p:ph type="body" idx="1"/>
          </p:nvPr>
        </p:nvSpPr>
        <p:spPr>
          <a:xfrm>
            <a:off x="457200" y="1600200"/>
            <a:ext cx="8229600" cy="1255295"/>
          </a:xfrm>
        </p:spPr>
        <p:txBody>
          <a:bodyPr/>
          <a:lstStyle/>
          <a:p>
            <a:pPr marL="0" indent="0">
              <a:buNone/>
            </a:pPr>
            <a:r>
              <a:rPr lang="en-US" sz="2400" dirty="0">
                <a:latin typeface="+mn-lt"/>
              </a:rPr>
              <a:t>Open a file with the </a:t>
            </a:r>
            <a:r>
              <a:rPr lang="en-US" sz="2400" dirty="0" smtClean="0">
                <a:latin typeface="Consolas" panose="020B0609020204030204" pitchFamily="49" charset="0"/>
              </a:rPr>
              <a:t>FileAccess</a:t>
            </a:r>
            <a:r>
              <a:rPr lang="en-US" sz="2400" dirty="0" smtClean="0">
                <a:latin typeface="+mn-lt"/>
              </a:rPr>
              <a:t>.Read </a:t>
            </a:r>
            <a:r>
              <a:rPr lang="en-US" sz="2400" dirty="0">
                <a:latin typeface="+mn-lt"/>
              </a:rPr>
              <a:t>file-open mode if its contents should not be </a:t>
            </a:r>
            <a:r>
              <a:rPr lang="en-US" sz="2400" dirty="0" smtClean="0">
                <a:latin typeface="+mn-lt"/>
              </a:rPr>
              <a:t>modified. This prevents unintentional </a:t>
            </a:r>
            <a:r>
              <a:rPr lang="en-US" sz="2400" dirty="0">
                <a:latin typeface="+mn-lt"/>
              </a:rPr>
              <a:t>modification of the contents.</a:t>
            </a:r>
          </a:p>
        </p:txBody>
      </p:sp>
    </p:spTree>
    <p:extLst>
      <p:ext uri="{BB962C8B-B14F-4D97-AF65-F5344CB8AC3E}">
        <p14:creationId xmlns:p14="http://schemas.microsoft.com/office/powerpoint/2010/main" val="36517391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17.4 Reading Data from a Sequential-Access Text File </a:t>
            </a:r>
            <a:r>
              <a:rPr lang="en-US" sz="2000" b="0" dirty="0" smtClean="0"/>
              <a:t>(5 of 6)</a:t>
            </a:r>
            <a:endParaRPr lang="en-US" sz="2000" b="0" dirty="0"/>
          </a:p>
        </p:txBody>
      </p:sp>
      <p:sp>
        <p:nvSpPr>
          <p:cNvPr id="3" name="Text Placeholder 2"/>
          <p:cNvSpPr>
            <a:spLocks noGrp="1"/>
          </p:cNvSpPr>
          <p:nvPr>
            <p:ph type="body" idx="1"/>
          </p:nvPr>
        </p:nvSpPr>
        <p:spPr/>
        <p:txBody>
          <a:bodyPr/>
          <a:lstStyle/>
          <a:p>
            <a:pPr marL="109537" indent="0">
              <a:buNone/>
            </a:pPr>
            <a:r>
              <a:rPr lang="en-US" sz="2400" b="1" dirty="0" smtClean="0">
                <a:latin typeface="+mn-lt"/>
              </a:rPr>
              <a:t>Method nextButton_Click</a:t>
            </a:r>
          </a:p>
          <a:p>
            <a:r>
              <a:rPr lang="en-US" sz="2400" dirty="0" smtClean="0">
                <a:latin typeface="+mn-lt"/>
              </a:rPr>
              <a:t>When </a:t>
            </a:r>
            <a:r>
              <a:rPr lang="en-US" sz="2400" dirty="0">
                <a:latin typeface="+mn-lt"/>
              </a:rPr>
              <a:t>the user clicks the </a:t>
            </a:r>
            <a:r>
              <a:rPr lang="en-US" sz="2400" b="1" dirty="0" smtClean="0">
                <a:latin typeface="+mn-lt"/>
                <a:cs typeface="Consolas" panose="020B0609020204030204" pitchFamily="49" charset="0"/>
              </a:rPr>
              <a:t>Next Record </a:t>
            </a:r>
            <a:r>
              <a:rPr lang="en-US" sz="2400" dirty="0" smtClean="0">
                <a:latin typeface="+mn-lt"/>
              </a:rPr>
              <a:t>button</a:t>
            </a:r>
            <a:r>
              <a:rPr lang="en-US" sz="2400" dirty="0">
                <a:latin typeface="+mn-lt"/>
              </a:rPr>
              <a:t>, the program calls event handler </a:t>
            </a:r>
            <a:r>
              <a:rPr lang="en-US" sz="2400" dirty="0" smtClean="0">
                <a:latin typeface="Consolas" panose="020B0609020204030204" pitchFamily="49" charset="0"/>
                <a:cs typeface="Consolas" panose="020B0609020204030204" pitchFamily="49" charset="0"/>
              </a:rPr>
              <a:t>nextButton_Click</a:t>
            </a:r>
            <a:r>
              <a:rPr lang="en-US" sz="2400" dirty="0" smtClean="0">
                <a:latin typeface="+mn-lt"/>
              </a:rPr>
              <a:t>, </a:t>
            </a:r>
            <a:r>
              <a:rPr lang="en-US" sz="2400" dirty="0">
                <a:latin typeface="+mn-lt"/>
              </a:rPr>
              <a:t>which reads the next record from the user-specified file</a:t>
            </a:r>
            <a:r>
              <a:rPr lang="en-US" sz="2400" dirty="0" smtClean="0">
                <a:latin typeface="+mn-lt"/>
              </a:rPr>
              <a:t>.</a:t>
            </a:r>
            <a:endParaRPr lang="en-US" sz="2400" dirty="0">
              <a:latin typeface="+mn-lt"/>
            </a:endParaRPr>
          </a:p>
          <a:p>
            <a:pPr lvl="1"/>
            <a:r>
              <a:rPr lang="en-US" sz="2400" dirty="0" smtClean="0">
                <a:latin typeface="+mn-lt"/>
              </a:rPr>
              <a:t>The user must click </a:t>
            </a:r>
            <a:r>
              <a:rPr lang="en-US" sz="2400" b="1" dirty="0" smtClean="0">
                <a:latin typeface="+mn-lt"/>
                <a:cs typeface="Consolas" panose="020B0609020204030204" pitchFamily="49" charset="0"/>
              </a:rPr>
              <a:t>Next Record </a:t>
            </a:r>
            <a:r>
              <a:rPr lang="en-US" sz="2400" dirty="0" smtClean="0">
                <a:latin typeface="+mn-lt"/>
              </a:rPr>
              <a:t>after opening the file to view the first record.</a:t>
            </a:r>
          </a:p>
          <a:p>
            <a:r>
              <a:rPr lang="en-US" sz="2400" dirty="0" smtClean="0">
                <a:latin typeface="+mn-lt"/>
              </a:rPr>
              <a:t>Line </a:t>
            </a:r>
            <a:r>
              <a:rPr lang="en-US" sz="2400" dirty="0">
                <a:latin typeface="+mn-lt"/>
              </a:rPr>
              <a:t>74 calls </a:t>
            </a:r>
            <a:r>
              <a:rPr lang="en-US" sz="2400" dirty="0" smtClean="0">
                <a:latin typeface="Consolas" panose="020B0609020204030204" pitchFamily="49" charset="0"/>
                <a:cs typeface="Consolas" panose="020B0609020204030204" pitchFamily="49" charset="0"/>
              </a:rPr>
              <a:t>StreamReader</a:t>
            </a:r>
            <a:r>
              <a:rPr lang="en-US" sz="2400" dirty="0" smtClean="0">
                <a:latin typeface="+mn-lt"/>
              </a:rPr>
              <a:t> </a:t>
            </a:r>
            <a:r>
              <a:rPr lang="en-US" sz="2400" dirty="0">
                <a:latin typeface="+mn-lt"/>
              </a:rPr>
              <a:t>method </a:t>
            </a:r>
            <a:r>
              <a:rPr lang="en-US" sz="2400" dirty="0" smtClean="0">
                <a:latin typeface="Consolas" panose="020B0609020204030204" pitchFamily="49" charset="0"/>
                <a:cs typeface="Consolas" panose="020B0609020204030204" pitchFamily="49" charset="0"/>
              </a:rPr>
              <a:t>ReadLine</a:t>
            </a:r>
            <a:r>
              <a:rPr lang="en-US" sz="2400" dirty="0" smtClean="0">
                <a:latin typeface="+mn-lt"/>
              </a:rPr>
              <a:t> </a:t>
            </a:r>
            <a:r>
              <a:rPr lang="en-US" sz="2400" dirty="0">
                <a:latin typeface="+mn-lt"/>
              </a:rPr>
              <a:t>to read the next record</a:t>
            </a:r>
            <a:r>
              <a:rPr lang="en-US" sz="2400" dirty="0" smtClean="0">
                <a:latin typeface="+mn-lt"/>
              </a:rPr>
              <a:t>.</a:t>
            </a:r>
            <a:endParaRPr lang="en-US" sz="2400" dirty="0">
              <a:latin typeface="+mn-lt"/>
            </a:endParaRPr>
          </a:p>
          <a:p>
            <a:r>
              <a:rPr lang="en-US" sz="2400" dirty="0">
                <a:latin typeface="+mn-lt"/>
              </a:rPr>
              <a:t>If an error occurs while reading the file, an </a:t>
            </a:r>
            <a:r>
              <a:rPr lang="en-US" sz="2400" dirty="0" smtClean="0">
                <a:latin typeface="Consolas" panose="020B0609020204030204" pitchFamily="49" charset="0"/>
                <a:cs typeface="Consolas" panose="020B0609020204030204" pitchFamily="49" charset="0"/>
              </a:rPr>
              <a:t>I</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OException </a:t>
            </a:r>
            <a:r>
              <a:rPr lang="en-US" sz="2400" dirty="0" smtClean="0">
                <a:latin typeface="+mn-lt"/>
              </a:rPr>
              <a:t>is </a:t>
            </a:r>
            <a:r>
              <a:rPr lang="en-US" sz="2400" dirty="0">
                <a:latin typeface="+mn-lt"/>
              </a:rPr>
              <a:t>thrown and the user is notified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274557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17.4 Reading Data from a Sequential-Access Text File </a:t>
            </a:r>
            <a:r>
              <a:rPr lang="en-US" sz="2000" b="0" dirty="0" smtClean="0"/>
              <a:t>(6 of 6)</a:t>
            </a:r>
            <a:endParaRPr lang="en-US" sz="2000" b="0" dirty="0"/>
          </a:p>
        </p:txBody>
      </p:sp>
      <p:sp>
        <p:nvSpPr>
          <p:cNvPr id="3" name="Text Placeholder 2"/>
          <p:cNvSpPr>
            <a:spLocks noGrp="1"/>
          </p:cNvSpPr>
          <p:nvPr>
            <p:ph type="body" idx="1"/>
          </p:nvPr>
        </p:nvSpPr>
        <p:spPr>
          <a:xfrm>
            <a:off x="457200" y="1519990"/>
            <a:ext cx="8229600" cy="4928936"/>
          </a:xfrm>
        </p:spPr>
        <p:txBody>
          <a:bodyPr/>
          <a:lstStyle/>
          <a:p>
            <a:r>
              <a:rPr lang="en-US" altLang="en-US" sz="2400" dirty="0">
                <a:latin typeface="+mn-lt"/>
              </a:rPr>
              <a:t>Otherwise, line 76 determines whether </a:t>
            </a:r>
            <a:r>
              <a:rPr lang="en-US" altLang="en-US" sz="2400" dirty="0">
                <a:latin typeface="Consolas" panose="020B0609020204030204" pitchFamily="49" charset="0"/>
                <a:cs typeface="Consolas" panose="020B0609020204030204" pitchFamily="49" charset="0"/>
              </a:rPr>
              <a:t>StreamReader</a:t>
            </a:r>
            <a:r>
              <a:rPr lang="en-US" altLang="en-US" sz="2400" dirty="0">
                <a:latin typeface="+mn-lt"/>
              </a:rPr>
              <a:t> method </a:t>
            </a:r>
            <a:r>
              <a:rPr lang="en-US" altLang="en-US" sz="2400" dirty="0">
                <a:latin typeface="Consolas" panose="020B0609020204030204" pitchFamily="49" charset="0"/>
                <a:cs typeface="Consolas" panose="020B0609020204030204" pitchFamily="49" charset="0"/>
              </a:rPr>
              <a:t>ReadLine</a:t>
            </a:r>
            <a:r>
              <a:rPr lang="en-US" altLang="en-US" sz="2400" dirty="0">
                <a:latin typeface="+mn-lt"/>
              </a:rPr>
              <a:t> returned </a:t>
            </a:r>
            <a:r>
              <a:rPr lang="en-US" altLang="en-US" sz="2400" dirty="0">
                <a:latin typeface="Consolas" panose="020B0609020204030204" pitchFamily="49" charset="0"/>
                <a:cs typeface="Consolas" panose="020B0609020204030204" pitchFamily="49" charset="0"/>
              </a:rPr>
              <a:t>null </a:t>
            </a:r>
            <a:r>
              <a:rPr lang="en-US" altLang="en-US" sz="2400" dirty="0">
                <a:latin typeface="+mn-lt"/>
              </a:rPr>
              <a:t>(i.e., there’s no more text in the file). </a:t>
            </a:r>
          </a:p>
          <a:p>
            <a:r>
              <a:rPr lang="en-US" altLang="en-US" sz="2400" dirty="0">
                <a:latin typeface="+mn-lt"/>
              </a:rPr>
              <a:t>If not, method </a:t>
            </a:r>
            <a:r>
              <a:rPr lang="en-US" altLang="en-US" sz="2400" dirty="0">
                <a:latin typeface="Consolas" panose="020B0609020204030204" pitchFamily="49" charset="0"/>
                <a:cs typeface="Consolas" panose="020B0609020204030204" pitchFamily="49" charset="0"/>
              </a:rPr>
              <a:t>Split </a:t>
            </a:r>
            <a:r>
              <a:rPr lang="en-US" altLang="en-US" sz="2400" dirty="0">
                <a:latin typeface="+mn-lt"/>
              </a:rPr>
              <a:t>of class string separates the stream of characters that was read from the file into tokens (strings) that represent the </a:t>
            </a:r>
            <a:r>
              <a:rPr lang="en-US" altLang="en-US" sz="2400" dirty="0">
                <a:latin typeface="Consolas" panose="020B0609020204030204" pitchFamily="49" charset="0"/>
                <a:cs typeface="Consolas" panose="020B0609020204030204" pitchFamily="49" charset="0"/>
              </a:rPr>
              <a:t>Record’s</a:t>
            </a:r>
            <a:r>
              <a:rPr lang="en-US" altLang="en-US" sz="2400" dirty="0">
                <a:latin typeface="+mn-lt"/>
              </a:rPr>
              <a:t> properties—the second argument indicates that the tokens are delimited by commas in this file. </a:t>
            </a:r>
          </a:p>
          <a:p>
            <a:r>
              <a:rPr lang="en-US" altLang="en-US" sz="2400" dirty="0">
                <a:latin typeface="+mn-lt"/>
              </a:rPr>
              <a:t>If</a:t>
            </a:r>
            <a:r>
              <a:rPr lang="en-US" altLang="en-US" sz="2400" dirty="0">
                <a:latin typeface="Consolas" panose="020B0609020204030204" pitchFamily="49" charset="0"/>
                <a:cs typeface="Consolas" panose="020B0609020204030204" pitchFamily="49" charset="0"/>
              </a:rPr>
              <a:t> ReadLine </a:t>
            </a:r>
            <a:r>
              <a:rPr lang="en-US" altLang="en-US" sz="2400" dirty="0">
                <a:latin typeface="+mn-lt"/>
              </a:rPr>
              <a:t>returns </a:t>
            </a:r>
            <a:r>
              <a:rPr lang="en-US" altLang="en-US" sz="2400" dirty="0">
                <a:latin typeface="Consolas" panose="020B0609020204030204" pitchFamily="49" charset="0"/>
                <a:cs typeface="Consolas" panose="020B0609020204030204" pitchFamily="49" charset="0"/>
              </a:rPr>
              <a:t>null</a:t>
            </a:r>
            <a:r>
              <a:rPr lang="en-US" altLang="en-US" sz="2400" dirty="0">
                <a:latin typeface="+mn-lt"/>
              </a:rPr>
              <a:t>, the program closes the </a:t>
            </a:r>
            <a:r>
              <a:rPr lang="en-US" altLang="en-US" sz="2400" dirty="0">
                <a:latin typeface="Consolas" panose="020B0609020204030204" pitchFamily="49" charset="0"/>
                <a:cs typeface="Consolas" panose="020B0609020204030204" pitchFamily="49" charset="0"/>
              </a:rPr>
              <a:t>StreamReader</a:t>
            </a:r>
            <a:r>
              <a:rPr lang="en-US" altLang="en-US" sz="2400" dirty="0">
                <a:latin typeface="+mn-lt"/>
              </a:rPr>
              <a:t> object, automatically closing the</a:t>
            </a:r>
            <a:r>
              <a:rPr lang="en-US" altLang="en-US" sz="2400" dirty="0">
                <a:latin typeface="Consolas" panose="020B0609020204030204" pitchFamily="49" charset="0"/>
                <a:cs typeface="Consolas" panose="020B0609020204030204" pitchFamily="49" charset="0"/>
              </a:rPr>
              <a:t> FileStream </a:t>
            </a:r>
            <a:r>
              <a:rPr lang="en-US" altLang="en-US" sz="2400" dirty="0">
                <a:latin typeface="+mn-lt"/>
              </a:rPr>
              <a:t>object, then notifies the user that there are no more records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941245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278624" cy="1097279"/>
          </a:xfrm>
        </p:spPr>
        <p:txBody>
          <a:bodyPr/>
          <a:lstStyle/>
          <a:p>
            <a:r>
              <a:rPr lang="en-US" dirty="0"/>
              <a:t>17.5 Case Study: Credit Inquiry </a:t>
            </a:r>
            <a:r>
              <a:rPr lang="en-US" dirty="0" smtClean="0"/>
              <a:t>Program </a:t>
            </a:r>
            <a:r>
              <a:rPr lang="en-US" sz="2000" b="0" dirty="0" smtClean="0"/>
              <a:t>(1 of 4)</a:t>
            </a:r>
            <a:endParaRPr lang="en-US" sz="2000" b="0" dirty="0"/>
          </a:p>
        </p:txBody>
      </p:sp>
      <p:sp>
        <p:nvSpPr>
          <p:cNvPr id="3" name="Text Placeholder 2"/>
          <p:cNvSpPr>
            <a:spLocks noGrp="1"/>
          </p:cNvSpPr>
          <p:nvPr>
            <p:ph type="body" idx="1"/>
          </p:nvPr>
        </p:nvSpPr>
        <p:spPr/>
        <p:txBody>
          <a:bodyPr/>
          <a:lstStyle/>
          <a:p>
            <a:r>
              <a:rPr lang="en-US" altLang="en-US" sz="2200" dirty="0">
                <a:latin typeface="+mn-lt"/>
              </a:rPr>
              <a:t>To retrieve data sequentially from a file, programs normally start from the beginning of the file, reading consecutively until the desired data is found</a:t>
            </a:r>
            <a:r>
              <a:rPr lang="en-US" altLang="en-US" sz="2200" dirty="0" smtClean="0">
                <a:latin typeface="+mn-lt"/>
              </a:rPr>
              <a:t>.</a:t>
            </a:r>
            <a:endParaRPr lang="en-US" altLang="en-US" sz="2200" dirty="0">
              <a:latin typeface="+mn-lt"/>
            </a:endParaRPr>
          </a:p>
          <a:p>
            <a:r>
              <a:rPr lang="en-US" altLang="en-US" sz="2200" dirty="0">
                <a:latin typeface="+mn-lt"/>
              </a:rPr>
              <a:t>It sometimes is necessary to process a file sequentially several times (from the beginning of the file) during the execution of a program</a:t>
            </a:r>
            <a:r>
              <a:rPr lang="en-US" altLang="en-US" sz="2200" dirty="0" smtClean="0">
                <a:latin typeface="+mn-lt"/>
              </a:rPr>
              <a:t>.</a:t>
            </a:r>
            <a:endParaRPr lang="en-US" altLang="en-US" sz="2200" dirty="0">
              <a:latin typeface="+mn-lt"/>
            </a:endParaRPr>
          </a:p>
          <a:p>
            <a:r>
              <a:rPr lang="en-US" altLang="en-US" sz="2200" dirty="0">
                <a:latin typeface="+mn-lt"/>
              </a:rPr>
              <a:t>A </a:t>
            </a:r>
            <a:r>
              <a:rPr lang="en-US" altLang="en-US" sz="2200" dirty="0">
                <a:latin typeface="Consolas" panose="020B0609020204030204" pitchFamily="49" charset="0"/>
                <a:cs typeface="Consolas" panose="020B0609020204030204" pitchFamily="49" charset="0"/>
              </a:rPr>
              <a:t>FileStream </a:t>
            </a:r>
            <a:r>
              <a:rPr lang="en-US" altLang="en-US" sz="2200" dirty="0">
                <a:latin typeface="+mn-lt"/>
              </a:rPr>
              <a:t>object can reposition its file-position pointer (which contains the byte number of the next byte to be read from or written to the file) to any position in the file</a:t>
            </a:r>
            <a:r>
              <a:rPr lang="en-US" altLang="en-US" sz="2200" dirty="0" smtClean="0">
                <a:latin typeface="+mn-lt"/>
              </a:rPr>
              <a:t>.</a:t>
            </a:r>
            <a:endParaRPr lang="en-US" altLang="en-US" sz="2200" dirty="0">
              <a:latin typeface="+mn-lt"/>
            </a:endParaRPr>
          </a:p>
          <a:p>
            <a:r>
              <a:rPr lang="en-US" altLang="en-US" sz="2200" dirty="0">
                <a:latin typeface="+mn-lt"/>
              </a:rPr>
              <a:t>When a </a:t>
            </a:r>
            <a:r>
              <a:rPr lang="en-US" altLang="en-US" sz="2200" dirty="0">
                <a:latin typeface="Consolas" panose="020B0609020204030204" pitchFamily="49" charset="0"/>
                <a:cs typeface="Consolas" panose="020B0609020204030204" pitchFamily="49" charset="0"/>
              </a:rPr>
              <a:t>FileStream</a:t>
            </a:r>
            <a:r>
              <a:rPr lang="en-US" altLang="en-US" sz="2200" dirty="0">
                <a:latin typeface="+mn-lt"/>
              </a:rPr>
              <a:t> object is opened, its file-position pointer is set to byte position 0 (i.e., the beginning of the file</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2739226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44384" cy="1097279"/>
          </a:xfrm>
        </p:spPr>
        <p:txBody>
          <a:bodyPr/>
          <a:lstStyle/>
          <a:p>
            <a:r>
              <a:rPr lang="en-US" dirty="0"/>
              <a:t>17.5 Case Study: Credit Inquiry </a:t>
            </a:r>
            <a:r>
              <a:rPr lang="en-US" dirty="0" smtClean="0"/>
              <a:t>Program </a:t>
            </a:r>
            <a:r>
              <a:rPr lang="en-US" sz="2000" b="0" dirty="0" smtClean="0"/>
              <a:t>(2 of 4)</a:t>
            </a:r>
            <a:endParaRPr lang="en-US" sz="2000" b="0" dirty="0"/>
          </a:p>
        </p:txBody>
      </p:sp>
      <p:sp>
        <p:nvSpPr>
          <p:cNvPr id="3" name="Text Placeholder 2"/>
          <p:cNvSpPr>
            <a:spLocks noGrp="1"/>
          </p:cNvSpPr>
          <p:nvPr>
            <p:ph type="body" idx="1"/>
          </p:nvPr>
        </p:nvSpPr>
        <p:spPr>
          <a:xfrm>
            <a:off x="457200" y="1600201"/>
            <a:ext cx="8229600" cy="3340768"/>
          </a:xfrm>
        </p:spPr>
        <p:txBody>
          <a:bodyPr/>
          <a:lstStyle/>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CreditInquiryForm</a:t>
            </a:r>
            <a:r>
              <a:rPr lang="en-US" altLang="en-US" sz="2400" dirty="0">
                <a:latin typeface="+mn-lt"/>
              </a:rPr>
              <a:t> </a:t>
            </a:r>
            <a:r>
              <a:rPr lang="en-US" altLang="en-US" sz="2400" dirty="0" smtClean="0">
                <a:latin typeface="+mn-lt"/>
              </a:rPr>
              <a:t>(Figure 17.7 see slide 61) </a:t>
            </a:r>
            <a:r>
              <a:rPr lang="en-US" altLang="en-US" sz="2400" dirty="0">
                <a:latin typeface="+mn-lt"/>
              </a:rPr>
              <a:t>is a credit-inquiry program that enables a credit manager to search for and display account information for those customers with credit balances (i.e., customers to whom the company owes money), zero balances (i.e., customers who do not owe the company money) and debit balances (i.e., customers who owe the company money for previously received goods and services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609048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08976" cy="1097279"/>
          </a:xfrm>
        </p:spPr>
        <p:txBody>
          <a:bodyPr/>
          <a:lstStyle/>
          <a:p>
            <a:r>
              <a:rPr lang="en-US" dirty="0"/>
              <a:t>17.5 Case Study: Credit Inquiry </a:t>
            </a:r>
            <a:r>
              <a:rPr lang="en-US" dirty="0" smtClean="0"/>
              <a:t>Program </a:t>
            </a:r>
            <a:r>
              <a:rPr lang="en-US" sz="2000" b="0" dirty="0" smtClean="0"/>
              <a:t>(3 </a:t>
            </a:r>
            <a:r>
              <a:rPr lang="en-US" sz="2000" b="0" dirty="0"/>
              <a:t>of 4)</a:t>
            </a:r>
          </a:p>
        </p:txBody>
      </p:sp>
      <p:sp>
        <p:nvSpPr>
          <p:cNvPr id="3" name="Text Placeholder 2"/>
          <p:cNvSpPr>
            <a:spLocks noGrp="1"/>
          </p:cNvSpPr>
          <p:nvPr>
            <p:ph type="body" idx="1"/>
          </p:nvPr>
        </p:nvSpPr>
        <p:spPr>
          <a:xfrm>
            <a:off x="457200" y="1463040"/>
            <a:ext cx="8229600" cy="4968240"/>
          </a:xfrm>
        </p:spPr>
        <p:txBody>
          <a:bodyPr/>
          <a:lstStyle/>
          <a:p>
            <a:r>
              <a:rPr lang="en-US" altLang="en-US" sz="2000" dirty="0">
                <a:latin typeface="+mn-lt"/>
              </a:rPr>
              <a:t>We use a </a:t>
            </a:r>
            <a:r>
              <a:rPr lang="en-US" altLang="en-US" sz="2000" dirty="0">
                <a:latin typeface="Consolas" panose="020B0609020204030204" pitchFamily="49" charset="0"/>
                <a:cs typeface="Consolas" panose="020B0609020204030204" pitchFamily="49" charset="0"/>
              </a:rPr>
              <a:t>RichTextBox </a:t>
            </a:r>
            <a:r>
              <a:rPr lang="en-US" altLang="en-US" sz="2000" dirty="0">
                <a:latin typeface="+mn-lt"/>
              </a:rPr>
              <a:t>in the program to display the account information</a:t>
            </a:r>
            <a:r>
              <a:rPr lang="en-US" altLang="en-US" sz="2000" dirty="0" smtClean="0">
                <a:latin typeface="+mn-lt"/>
              </a:rPr>
              <a:t>.</a:t>
            </a:r>
            <a:endParaRPr lang="en-US" altLang="en-US" sz="2000" dirty="0">
              <a:latin typeface="+mn-lt"/>
            </a:endParaRPr>
          </a:p>
          <a:p>
            <a:r>
              <a:rPr lang="en-US" altLang="en-US" sz="2000" dirty="0">
                <a:latin typeface="Consolas" panose="020B0609020204030204" pitchFamily="49" charset="0"/>
                <a:cs typeface="Consolas" panose="020B0609020204030204" pitchFamily="49" charset="0"/>
              </a:rPr>
              <a:t>RichTextBoxes</a:t>
            </a:r>
            <a:r>
              <a:rPr lang="en-US" altLang="en-US" sz="2000" dirty="0">
                <a:latin typeface="+mn-lt"/>
              </a:rPr>
              <a:t> provide more functionality than regular </a:t>
            </a:r>
            <a:r>
              <a:rPr lang="en-US" altLang="en-US" sz="2000" dirty="0">
                <a:latin typeface="Consolas" panose="020B0609020204030204" pitchFamily="49" charset="0"/>
                <a:cs typeface="Consolas" panose="020B0609020204030204" pitchFamily="49" charset="0"/>
              </a:rPr>
              <a:t>TextBoxes</a:t>
            </a:r>
          </a:p>
          <a:p>
            <a:pPr lvl="1"/>
            <a:r>
              <a:rPr lang="en-US" altLang="en-US" sz="2000" dirty="0">
                <a:latin typeface="+mn-lt"/>
              </a:rPr>
              <a:t>for example, </a:t>
            </a:r>
            <a:r>
              <a:rPr lang="en-US" altLang="en-US" sz="2000" dirty="0">
                <a:latin typeface="Consolas" panose="020B0609020204030204" pitchFamily="49" charset="0"/>
                <a:cs typeface="Consolas" panose="020B0609020204030204" pitchFamily="49" charset="0"/>
              </a:rPr>
              <a:t>RichTextBoxes</a:t>
            </a:r>
            <a:r>
              <a:rPr lang="en-US" altLang="en-US" sz="2000" dirty="0">
                <a:latin typeface="+mn-lt"/>
              </a:rPr>
              <a:t> offer method Find for searching individual strings and method </a:t>
            </a:r>
            <a:r>
              <a:rPr lang="en-US" altLang="en-US" sz="2000" dirty="0">
                <a:latin typeface="Consolas" panose="020B0609020204030204" pitchFamily="49" charset="0"/>
                <a:cs typeface="Consolas" panose="020B0609020204030204" pitchFamily="49" charset="0"/>
              </a:rPr>
              <a:t>LoadFile</a:t>
            </a:r>
            <a:r>
              <a:rPr lang="en-US" altLang="en-US" sz="2000" dirty="0">
                <a:latin typeface="+mn-lt"/>
              </a:rPr>
              <a:t> for displaying file contents</a:t>
            </a:r>
            <a:r>
              <a:rPr lang="en-US" altLang="en-US" sz="2000" dirty="0" smtClean="0">
                <a:latin typeface="+mn-lt"/>
              </a:rPr>
              <a:t>.</a:t>
            </a:r>
            <a:endParaRPr lang="en-US" altLang="en-US" sz="2000" dirty="0">
              <a:latin typeface="+mn-lt"/>
            </a:endParaRPr>
          </a:p>
          <a:p>
            <a:r>
              <a:rPr lang="en-US" altLang="en-US" sz="2000" dirty="0">
                <a:latin typeface="+mn-lt"/>
              </a:rPr>
              <a:t>Classes</a:t>
            </a:r>
            <a:r>
              <a:rPr lang="en-US" altLang="en-US" sz="2000" dirty="0">
                <a:latin typeface="Consolas" panose="020B0609020204030204" pitchFamily="49" charset="0"/>
                <a:cs typeface="Consolas" panose="020B0609020204030204" pitchFamily="49" charset="0"/>
              </a:rPr>
              <a:t> RichTextBox </a:t>
            </a:r>
            <a:r>
              <a:rPr lang="en-US" altLang="en-US" sz="2000" dirty="0">
                <a:latin typeface="+mn-lt"/>
              </a:rPr>
              <a:t>and </a:t>
            </a:r>
            <a:r>
              <a:rPr lang="en-US" altLang="en-US" sz="2000" dirty="0">
                <a:latin typeface="Consolas" panose="020B0609020204030204" pitchFamily="49" charset="0"/>
                <a:cs typeface="Consolas" panose="020B0609020204030204" pitchFamily="49" charset="0"/>
              </a:rPr>
              <a:t>TextBox </a:t>
            </a:r>
            <a:r>
              <a:rPr lang="en-US" altLang="en-US" sz="2000" dirty="0">
                <a:latin typeface="+mn-lt"/>
              </a:rPr>
              <a:t>both inherit from abstract class </a:t>
            </a:r>
            <a:r>
              <a:rPr lang="en-US" altLang="en-US" sz="2000" dirty="0">
                <a:latin typeface="Consolas" panose="020B0609020204030204" pitchFamily="49" charset="0"/>
                <a:cs typeface="Consolas" panose="020B0609020204030204" pitchFamily="49" charset="0"/>
              </a:rPr>
              <a:t>System.Windows.Forms.TextBoxBase</a:t>
            </a:r>
            <a:r>
              <a:rPr lang="en-US" altLang="en-US" sz="2000" dirty="0" smtClean="0">
                <a:latin typeface="Consolas" panose="020B0609020204030204" pitchFamily="49" charset="0"/>
                <a:cs typeface="Consolas" panose="020B0609020204030204" pitchFamily="49" charset="0"/>
              </a:rPr>
              <a:t>.</a:t>
            </a:r>
            <a:endParaRPr lang="en-US" altLang="en-US" sz="2000" dirty="0">
              <a:latin typeface="Consolas" panose="020B0609020204030204" pitchFamily="49" charset="0"/>
              <a:cs typeface="Consolas" panose="020B0609020204030204" pitchFamily="49" charset="0"/>
            </a:endParaRPr>
          </a:p>
          <a:p>
            <a:r>
              <a:rPr lang="en-US" altLang="en-US" sz="2000" dirty="0">
                <a:latin typeface="+mn-lt"/>
              </a:rPr>
              <a:t>In this example, we chose a </a:t>
            </a:r>
            <a:r>
              <a:rPr lang="en-US" altLang="en-US" sz="2000" dirty="0">
                <a:latin typeface="Consolas" panose="020B0609020204030204" pitchFamily="49" charset="0"/>
                <a:cs typeface="Consolas" panose="020B0609020204030204" pitchFamily="49" charset="0"/>
              </a:rPr>
              <a:t>RichTextBox</a:t>
            </a:r>
            <a:r>
              <a:rPr lang="en-US" altLang="en-US" sz="2000" dirty="0">
                <a:latin typeface="+mn-lt"/>
              </a:rPr>
              <a:t>, because it displays multiple lines of text by default, whereas a regular </a:t>
            </a:r>
            <a:r>
              <a:rPr lang="en-US" altLang="en-US" sz="2000" dirty="0">
                <a:latin typeface="Consolas" panose="020B0609020204030204" pitchFamily="49" charset="0"/>
                <a:cs typeface="Consolas" panose="020B0609020204030204" pitchFamily="49" charset="0"/>
              </a:rPr>
              <a:t>TextBox</a:t>
            </a:r>
            <a:r>
              <a:rPr lang="en-US" altLang="en-US" sz="2000" dirty="0">
                <a:latin typeface="+mn-lt"/>
              </a:rPr>
              <a:t> displays only one</a:t>
            </a:r>
            <a:r>
              <a:rPr lang="en-US" altLang="en-US" sz="2000" dirty="0" smtClean="0">
                <a:latin typeface="+mn-lt"/>
              </a:rPr>
              <a:t>.</a:t>
            </a:r>
            <a:endParaRPr lang="en-US" altLang="en-US" sz="2000" dirty="0">
              <a:latin typeface="+mn-lt"/>
            </a:endParaRPr>
          </a:p>
          <a:p>
            <a:r>
              <a:rPr lang="en-US" altLang="en-US" sz="2000" dirty="0">
                <a:latin typeface="+mn-lt"/>
              </a:rPr>
              <a:t>We could have specified that a </a:t>
            </a:r>
            <a:r>
              <a:rPr lang="en-US" altLang="en-US" sz="2000" dirty="0">
                <a:latin typeface="Consolas" panose="020B0609020204030204" pitchFamily="49" charset="0"/>
                <a:cs typeface="Consolas" panose="020B0609020204030204" pitchFamily="49" charset="0"/>
              </a:rPr>
              <a:t>TextBox</a:t>
            </a:r>
            <a:r>
              <a:rPr lang="en-US" altLang="en-US" sz="2000" dirty="0">
                <a:latin typeface="+mn-lt"/>
              </a:rPr>
              <a:t> object display multiple lines of text by setting its </a:t>
            </a:r>
            <a:r>
              <a:rPr lang="en-US" altLang="en-US" sz="2000" dirty="0">
                <a:latin typeface="Consolas" panose="020B0609020204030204" pitchFamily="49" charset="0"/>
                <a:cs typeface="Consolas" panose="020B0609020204030204" pitchFamily="49" charset="0"/>
              </a:rPr>
              <a:t>Multiline </a:t>
            </a:r>
            <a:r>
              <a:rPr lang="en-US" altLang="en-US" sz="2000" dirty="0">
                <a:latin typeface="+mn-lt"/>
              </a:rPr>
              <a:t>property to</a:t>
            </a:r>
            <a:r>
              <a:rPr lang="en-US" altLang="en-US" sz="2000" dirty="0">
                <a:latin typeface="Consolas" panose="020B0609020204030204" pitchFamily="49" charset="0"/>
                <a:cs typeface="Consolas" panose="020B0609020204030204" pitchFamily="49" charset="0"/>
              </a:rPr>
              <a:t> true</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497653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17.2 Files and </a:t>
            </a:r>
            <a:r>
              <a:rPr lang="en-US" dirty="0" smtClean="0"/>
              <a:t>Streams </a:t>
            </a:r>
            <a:r>
              <a:rPr lang="en-US" sz="2000" b="0" dirty="0" smtClean="0"/>
              <a:t>(1 of 4)</a:t>
            </a:r>
            <a:endParaRPr lang="en-US" sz="2000" b="0" dirty="0"/>
          </a:p>
        </p:txBody>
      </p:sp>
      <p:sp>
        <p:nvSpPr>
          <p:cNvPr id="3" name="Text Placeholder 2"/>
          <p:cNvSpPr>
            <a:spLocks noGrp="1"/>
          </p:cNvSpPr>
          <p:nvPr>
            <p:ph type="body" idx="1"/>
          </p:nvPr>
        </p:nvSpPr>
        <p:spPr>
          <a:xfrm>
            <a:off x="457200" y="1600201"/>
            <a:ext cx="296779" cy="479374"/>
          </a:xfrm>
        </p:spPr>
        <p:txBody>
          <a:bodyPr/>
          <a:lstStyle/>
          <a:p>
            <a:r>
              <a:rPr lang="en-US" altLang="en-US" sz="2400" dirty="0" smtClean="0">
                <a:solidFill>
                  <a:schemeClr val="bg1"/>
                </a:solidFill>
                <a:latin typeface="+mn-lt"/>
              </a:rPr>
              <a:t> </a:t>
            </a:r>
            <a:endParaRPr lang="en-US" altLang="en-US" sz="2400" dirty="0">
              <a:solidFill>
                <a:schemeClr val="bg1"/>
              </a:solidFill>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454267370"/>
              </p:ext>
            </p:extLst>
          </p:nvPr>
        </p:nvGraphicFramePr>
        <p:xfrm>
          <a:off x="759647" y="1717039"/>
          <a:ext cx="579550" cy="386368"/>
        </p:xfrm>
        <a:graphic>
          <a:graphicData uri="http://schemas.openxmlformats.org/presentationml/2006/ole">
            <mc:AlternateContent xmlns:mc="http://schemas.openxmlformats.org/markup-compatibility/2006">
              <mc:Choice xmlns:v="urn:schemas-microsoft-com:vml" Requires="v">
                <p:oleObj spid="_x0000_s2286" name="Equation" r:id="rId3" imgW="266400" imgH="177480" progId="Equation.DSMT4">
                  <p:embed/>
                </p:oleObj>
              </mc:Choice>
              <mc:Fallback>
                <p:oleObj name="Equation" r:id="rId3" imgW="266400" imgH="177480" progId="Equation.DSMT4">
                  <p:embed/>
                  <p:pic>
                    <p:nvPicPr>
                      <p:cNvPr id="0" name=""/>
                      <p:cNvPicPr/>
                      <p:nvPr/>
                    </p:nvPicPr>
                    <p:blipFill>
                      <a:blip r:embed="rId4"/>
                      <a:stretch>
                        <a:fillRect/>
                      </a:stretch>
                    </p:blipFill>
                    <p:spPr>
                      <a:xfrm>
                        <a:off x="759647" y="1717039"/>
                        <a:ext cx="579550" cy="386368"/>
                      </a:xfrm>
                      <a:prstGeom prst="rect">
                        <a:avLst/>
                      </a:prstGeom>
                    </p:spPr>
                  </p:pic>
                </p:oleObj>
              </mc:Fallback>
            </mc:AlternateContent>
          </a:graphicData>
        </a:graphic>
      </p:graphicFrame>
      <p:sp>
        <p:nvSpPr>
          <p:cNvPr id="16" name="Content Placeholder 15"/>
          <p:cNvSpPr>
            <a:spLocks noGrp="1"/>
          </p:cNvSpPr>
          <p:nvPr>
            <p:ph sz="quarter" idx="15"/>
          </p:nvPr>
        </p:nvSpPr>
        <p:spPr>
          <a:xfrm>
            <a:off x="1290752" y="1654226"/>
            <a:ext cx="6582109" cy="425349"/>
          </a:xfrm>
        </p:spPr>
        <p:txBody>
          <a:bodyPr/>
          <a:lstStyle/>
          <a:p>
            <a:pPr marL="0" indent="0">
              <a:buNone/>
            </a:pPr>
            <a:r>
              <a:rPr lang="en-US" altLang="en-US" sz="2400" dirty="0">
                <a:latin typeface="+mn-lt"/>
              </a:rPr>
              <a:t>views each file as a sequential stream of </a:t>
            </a:r>
            <a:r>
              <a:rPr lang="en-US" altLang="en-US" sz="2400" dirty="0" smtClean="0">
                <a:latin typeface="+mn-lt"/>
              </a:rPr>
              <a:t>bytes</a:t>
            </a:r>
            <a:endParaRPr lang="en-IN" sz="2400" dirty="0">
              <a:latin typeface="+mn-lt"/>
            </a:endParaRPr>
          </a:p>
        </p:txBody>
      </p:sp>
      <p:sp>
        <p:nvSpPr>
          <p:cNvPr id="15" name="Content Placeholder 14"/>
          <p:cNvSpPr>
            <a:spLocks noGrp="1"/>
          </p:cNvSpPr>
          <p:nvPr>
            <p:ph sz="quarter" idx="14"/>
          </p:nvPr>
        </p:nvSpPr>
        <p:spPr>
          <a:xfrm>
            <a:off x="711521" y="2103943"/>
            <a:ext cx="2221832" cy="454072"/>
          </a:xfrm>
        </p:spPr>
        <p:txBody>
          <a:bodyPr/>
          <a:lstStyle/>
          <a:p>
            <a:pPr marL="432" indent="0">
              <a:buNone/>
            </a:pPr>
            <a:r>
              <a:rPr lang="en-US" altLang="en-US" sz="2400" dirty="0" smtClean="0">
                <a:latin typeface="+mn-lt"/>
              </a:rPr>
              <a:t>(Figure 17.1).</a:t>
            </a:r>
            <a:endParaRPr lang="en-US" altLang="en-US" sz="2400" dirty="0">
              <a:latin typeface="+mn-lt"/>
            </a:endParaRPr>
          </a:p>
        </p:txBody>
      </p:sp>
      <p:sp>
        <p:nvSpPr>
          <p:cNvPr id="4" name="Text Placeholder 3"/>
          <p:cNvSpPr>
            <a:spLocks noGrp="1"/>
          </p:cNvSpPr>
          <p:nvPr>
            <p:ph sz="quarter" idx="13"/>
          </p:nvPr>
        </p:nvSpPr>
        <p:spPr>
          <a:xfrm>
            <a:off x="460375" y="2659615"/>
            <a:ext cx="8226425" cy="2182786"/>
          </a:xfrm>
        </p:spPr>
        <p:txBody>
          <a:bodyPr/>
          <a:lstStyle/>
          <a:p>
            <a:pPr marL="255600"/>
            <a:r>
              <a:rPr lang="en-US" altLang="en-US" sz="2400" dirty="0" smtClean="0">
                <a:latin typeface="+mn-lt"/>
              </a:rPr>
              <a:t>Each </a:t>
            </a:r>
            <a:r>
              <a:rPr lang="en-US" altLang="en-US" sz="2400" dirty="0">
                <a:latin typeface="+mn-lt"/>
              </a:rPr>
              <a:t>file ends either with an end-of-file marker or at a specific byte number that’s recorded in a system-maintained administrative data structure</a:t>
            </a:r>
            <a:r>
              <a:rPr lang="en-US" altLang="en-US" sz="2400" dirty="0" smtClean="0">
                <a:latin typeface="+mn-lt"/>
              </a:rPr>
              <a:t>.</a:t>
            </a:r>
            <a:endParaRPr lang="en-US" altLang="en-US" sz="2400" dirty="0">
              <a:latin typeface="+mn-lt"/>
            </a:endParaRPr>
          </a:p>
          <a:p>
            <a:pPr marL="255600"/>
            <a:r>
              <a:rPr lang="en-US" altLang="en-US" sz="2400" dirty="0">
                <a:latin typeface="+mn-lt"/>
              </a:rPr>
              <a:t>When a file is opened, an object is created and a stream is associated with the object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880051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62672" cy="1097279"/>
          </a:xfrm>
        </p:spPr>
        <p:txBody>
          <a:bodyPr/>
          <a:lstStyle/>
          <a:p>
            <a:r>
              <a:rPr lang="en-US" dirty="0"/>
              <a:t>17.5 Case Study: Credit Inquiry </a:t>
            </a:r>
            <a:r>
              <a:rPr lang="en-US" dirty="0" smtClean="0"/>
              <a:t>Program </a:t>
            </a:r>
            <a:r>
              <a:rPr lang="en-US" sz="2000" b="0" dirty="0" smtClean="0"/>
              <a:t>(4 of 4)</a:t>
            </a:r>
            <a:endParaRPr lang="en-US" sz="2000" b="0" dirty="0"/>
          </a:p>
        </p:txBody>
      </p:sp>
      <p:sp>
        <p:nvSpPr>
          <p:cNvPr id="3" name="Text Placeholder 2"/>
          <p:cNvSpPr>
            <a:spLocks noGrp="1"/>
          </p:cNvSpPr>
          <p:nvPr>
            <p:ph type="body" idx="1"/>
          </p:nvPr>
        </p:nvSpPr>
        <p:spPr>
          <a:xfrm>
            <a:off x="457200" y="1600200"/>
            <a:ext cx="8229600" cy="4338687"/>
          </a:xfrm>
        </p:spPr>
        <p:txBody>
          <a:bodyPr/>
          <a:lstStyle/>
          <a:p>
            <a:r>
              <a:rPr lang="en-US" altLang="en-US" sz="2400" dirty="0">
                <a:latin typeface="+mn-lt"/>
              </a:rPr>
              <a:t>The program displays buttons that enable a credit manager to obtain credit information</a:t>
            </a:r>
            <a:r>
              <a:rPr lang="en-US" altLang="en-US" sz="2400" dirty="0" smtClean="0">
                <a:latin typeface="+mn-lt"/>
              </a:rPr>
              <a:t>.</a:t>
            </a:r>
            <a:endParaRPr lang="en-US" altLang="en-US" sz="2400" dirty="0">
              <a:latin typeface="+mn-lt"/>
            </a:endParaRPr>
          </a:p>
          <a:p>
            <a:r>
              <a:rPr lang="en-US" altLang="en-US" sz="2400" dirty="0">
                <a:latin typeface="+mn-lt"/>
              </a:rPr>
              <a:t>The </a:t>
            </a:r>
            <a:r>
              <a:rPr lang="en-US" altLang="en-US" sz="2400" b="1" dirty="0">
                <a:latin typeface="+mn-lt"/>
              </a:rPr>
              <a:t>Open</a:t>
            </a:r>
            <a:r>
              <a:rPr lang="en-US" altLang="en-US" sz="2400" dirty="0">
                <a:latin typeface="+mn-lt"/>
              </a:rPr>
              <a:t> </a:t>
            </a:r>
            <a:r>
              <a:rPr lang="en-US" altLang="en-US" sz="2400" b="1" dirty="0">
                <a:latin typeface="+mn-lt"/>
              </a:rPr>
              <a:t>File</a:t>
            </a:r>
            <a:r>
              <a:rPr lang="en-US" altLang="en-US" sz="2400" dirty="0">
                <a:latin typeface="+mn-lt"/>
              </a:rPr>
              <a:t> button opens a file for gathering data</a:t>
            </a:r>
            <a:r>
              <a:rPr lang="en-US" altLang="en-US" sz="2400" dirty="0" smtClean="0">
                <a:latin typeface="+mn-lt"/>
              </a:rPr>
              <a:t>.</a:t>
            </a:r>
            <a:endParaRPr lang="en-US" altLang="en-US" sz="2400" dirty="0">
              <a:latin typeface="+mn-lt"/>
            </a:endParaRPr>
          </a:p>
          <a:p>
            <a:r>
              <a:rPr lang="en-US" altLang="en-US" sz="2400" dirty="0">
                <a:latin typeface="+mn-lt"/>
              </a:rPr>
              <a:t>The </a:t>
            </a:r>
            <a:r>
              <a:rPr lang="en-US" altLang="en-US" sz="2400" b="1" dirty="0">
                <a:latin typeface="+mn-lt"/>
              </a:rPr>
              <a:t>Credit Balances</a:t>
            </a:r>
            <a:r>
              <a:rPr lang="en-US" altLang="en-US" sz="2400" dirty="0">
                <a:latin typeface="+mn-lt"/>
              </a:rPr>
              <a:t> button displays a list of accounts that have credit balances, the </a:t>
            </a:r>
            <a:r>
              <a:rPr lang="en-US" altLang="en-US" sz="2400" b="1" dirty="0">
                <a:latin typeface="+mn-lt"/>
              </a:rPr>
              <a:t>Debit Balances</a:t>
            </a:r>
            <a:r>
              <a:rPr lang="en-US" altLang="en-US" sz="2400" dirty="0">
                <a:latin typeface="+mn-lt"/>
              </a:rPr>
              <a:t> button displays a list of accounts that have debit balances and the</a:t>
            </a:r>
            <a:r>
              <a:rPr lang="en-US" altLang="en-US" sz="2400" b="1" dirty="0">
                <a:latin typeface="+mn-lt"/>
              </a:rPr>
              <a:t> Zero Balances</a:t>
            </a:r>
            <a:r>
              <a:rPr lang="en-US" altLang="en-US" sz="2400" dirty="0">
                <a:latin typeface="+mn-lt"/>
              </a:rPr>
              <a:t> button displays a list of accounts that have zero balances</a:t>
            </a:r>
            <a:r>
              <a:rPr lang="en-US" altLang="en-US" sz="2400" dirty="0" smtClean="0">
                <a:latin typeface="+mn-lt"/>
              </a:rPr>
              <a:t>.</a:t>
            </a:r>
            <a:endParaRPr lang="en-US" altLang="en-US" sz="2400" dirty="0">
              <a:latin typeface="+mn-lt"/>
            </a:endParaRPr>
          </a:p>
          <a:p>
            <a:r>
              <a:rPr lang="en-US" altLang="en-US" sz="2400" dirty="0">
                <a:latin typeface="+mn-lt"/>
              </a:rPr>
              <a:t>The</a:t>
            </a:r>
            <a:r>
              <a:rPr lang="en-US" altLang="en-US" sz="2400" b="1" dirty="0">
                <a:latin typeface="+mn-lt"/>
              </a:rPr>
              <a:t> Done</a:t>
            </a:r>
            <a:r>
              <a:rPr lang="en-US" altLang="en-US" sz="2400" dirty="0">
                <a:latin typeface="+mn-lt"/>
              </a:rPr>
              <a:t> button exits the app</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343490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17.7 Credit-Inquiry </a:t>
            </a:r>
            <a:r>
              <a:rPr lang="en-US" dirty="0" smtClean="0"/>
              <a:t>Program</a:t>
            </a:r>
            <a:r>
              <a:rPr lang="en-US" dirty="0"/>
              <a:t> </a:t>
            </a:r>
            <a:r>
              <a:rPr lang="en-US" sz="2000" b="0" dirty="0" smtClean="0"/>
              <a:t>(1 of 11)</a:t>
            </a:r>
            <a:endParaRPr lang="en-US" sz="2000" b="0" dirty="0"/>
          </a:p>
        </p:txBody>
      </p:sp>
      <p:pic>
        <p:nvPicPr>
          <p:cNvPr id="5" name="Picture 4" descr="Program code for a case study of credit inquiry. Line 1: forward slash, forward slash, f i g period 17.7, colon, credit inquiry form, period, c s. Line 2: forward slash, forward slash, read a file sequentially and display contents based on. Line 3: forward slash, forward slash, account type specified by user, left parenthesis, credit, comma, debit or zero balances, right parenthesis, period. Line 4: using system, semicolon. Line 5: using system, period, windows, period, forms, semicolon. Line 6: using system, period, i o, semicolon. Line 7: using bank library, semicolon. Line 8: blank. Line 9: namespace credit inquiry. Line 10: left brace. Line 11, indented once: public partial class credit inquiry form, colon, form. Line 12, indented once: left brace. Line 13, indented twice: private file stream input, semicolon, forward slash, forward slash, maintains the connection to the file. Line 14, indented twice: private stream reader, file reader, semicolon, forward slash, forward slash, reads data from text file. Line 15: blank. Line 16, indented twice: forward slash, forward slash, parameter less, constructor. Line 17, indented twice: public credit inquiry form, left parenthesis, right parenthesis. Line 18, indented twice: left brace. Line 19, indented three times: initialize component, left parenthesis, right parenthesis, semicolon. Line 20, indented twice: right brace.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3" y="1553682"/>
            <a:ext cx="8001014" cy="4139995"/>
          </a:xfrm>
          <a:prstGeom prst="rect">
            <a:avLst/>
          </a:prstGeom>
        </p:spPr>
      </p:pic>
    </p:spTree>
    <p:extLst>
      <p:ext uri="{BB962C8B-B14F-4D97-AF65-F5344CB8AC3E}">
        <p14:creationId xmlns:p14="http://schemas.microsoft.com/office/powerpoint/2010/main" val="18632532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a:t>
            </a:r>
            <a:r>
              <a:rPr lang="en-US" dirty="0" smtClean="0"/>
              <a:t>Program </a:t>
            </a:r>
            <a:r>
              <a:rPr lang="en-US" sz="2000" b="0" dirty="0" smtClean="0"/>
              <a:t>(2 of 11)</a:t>
            </a:r>
            <a:endParaRPr lang="en-US" sz="2000" b="0" dirty="0"/>
          </a:p>
        </p:txBody>
      </p:sp>
      <p:pic>
        <p:nvPicPr>
          <p:cNvPr id="5" name="Picture 4" descr="Program code for a case study of credit inquiry. Line 22, indented twice: forward slash, forward slash, invoked when user clicks open file button. Line 23, indented twice: private void open button underscore click, left parenthesis, object sender, comma, event a r g s e, right parenthesis. Line 24, indented twice: left brace. Line 25, indented three times: forward slash, forward slash, create dialog box enabling user to open file. Line 26, indented three times: dialog result, result, semicolon. Line 27, indented three times: string filename, semicolon. Line 28: blank. Line 29, indented three times: using, left parenthesis, open file dialog file chooser = new open file dialog, left parenthesis, right parenthesis, right parenthesis. Line 30, indented three times: left brace. Line 31, indented four times: result = file chooser, period, show dialog, left parenthesis, right parenthesis, semicolon. Line 32, indented four times: filename = file chooser, period, filename, semicolon. Line 33, indented three times: right brace. Line 34: blank. Line 35, indented twice: forward slash, forward slash, exit event handler if user clicked cancel. Line 36, indented twice: if, left parenthesis, result = = dialog result, period, ok, right parenthesis. Line 37, indented twice: left brace. Line 38, indented three times: forward slash, forward slash, show error if user specified invalid file. Line 39, indented three times: if, left parenthesis, string, period, is null or empty, left parenthesis, filename, right parenthesis, right parenthesis. Line 40, indented three times: left brace. Line 41, indented four times: message box, period, show, left parenthesis, open quotes, invalid file name, close quotes, comma, open quotes, error, close quotes, comma. Line 42, indented five times: message box, buttons, period, ok, comma, message box, icon, period, error, right parenthesis, semicolon. Line 43,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1683406"/>
            <a:ext cx="7505700" cy="4457700"/>
          </a:xfrm>
          <a:prstGeom prst="rect">
            <a:avLst/>
          </a:prstGeom>
        </p:spPr>
      </p:pic>
    </p:spTree>
    <p:extLst>
      <p:ext uri="{BB962C8B-B14F-4D97-AF65-F5344CB8AC3E}">
        <p14:creationId xmlns:p14="http://schemas.microsoft.com/office/powerpoint/2010/main" val="995875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(3 </a:t>
            </a:r>
            <a:r>
              <a:rPr lang="en-US" sz="2000" b="0" dirty="0"/>
              <a:t>of </a:t>
            </a:r>
            <a:r>
              <a:rPr lang="en-US" sz="2000" b="0" dirty="0" smtClean="0"/>
              <a:t>11)</a:t>
            </a:r>
            <a:endParaRPr lang="en-US" dirty="0"/>
          </a:p>
        </p:txBody>
      </p:sp>
      <p:pic>
        <p:nvPicPr>
          <p:cNvPr id="5" name="Picture 4" descr="Line 44, indented three times: else. Line 45, indented three times: left brace. Line 46, indented four times: forward slash, forward slash, create file stream to obtain read access to file. Line 47, indented four times: input = new file stream, left parenthesis, filename, comma. Line 48, indented five times: file mode, period, open, comma, file access, period, read, right parenthesis, semicolon. Line 49: blank. Line 50, indented four times: forward slash, forward slash, set file from where data is read. Line 51, indented four times: file reader = new stream reader, left parenthesis, input, right parenthesis, semicolon. Line 52: blank. Line 53, indented five times: forward slash, forward slash, enable all g u i buttons, comma, except for open file button. Line 54, indented five times: open button, period, enabled = false, semicolon. Line 55, indented five times: credit button, period, enabled = true, semicolon. Line 56, indented five times: debit button, period, enabled = true, semicolon. Line 57, indented five times: zero button, period, enabled = true, semicolon. Line 58, indented four times: right brace. Line 59, indented three times: right brace. Line 60,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9" y="1766583"/>
            <a:ext cx="7774803" cy="3812515"/>
          </a:xfrm>
          <a:prstGeom prst="rect">
            <a:avLst/>
          </a:prstGeom>
        </p:spPr>
      </p:pic>
    </p:spTree>
    <p:extLst>
      <p:ext uri="{BB962C8B-B14F-4D97-AF65-F5344CB8AC3E}">
        <p14:creationId xmlns:p14="http://schemas.microsoft.com/office/powerpoint/2010/main" val="30376926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(4 </a:t>
            </a:r>
            <a:r>
              <a:rPr lang="en-US" sz="2000" b="0" dirty="0"/>
              <a:t>of </a:t>
            </a:r>
            <a:r>
              <a:rPr lang="en-US" sz="2000" b="0" dirty="0" smtClean="0"/>
              <a:t>11)</a:t>
            </a:r>
            <a:endParaRPr lang="en-US" dirty="0"/>
          </a:p>
        </p:txBody>
      </p:sp>
      <p:pic>
        <p:nvPicPr>
          <p:cNvPr id="4" name="Picture 3" descr="Line 61: blank. Line 62, indented twice: forward slash, forward slash, invoked when user clicks credit balances, comma. Line 63, indented twice: forward slash, forward slash, debit balances or zero balances button. Line 64, indented twice: private void get balances underscore click, left parenthesis, object sender, comma, system, period, event a r g s e, right parenthesis. Line 65, indented twice: left brace. Line 66, indented three times: forward slash, forward slash, convert sender explicitly to object of type button. Line 67, indented three times: button sender button =, left parenthesis, button, right parenthesis, sender, semicolon. Line 68: blank. Line 69, indented three times: forward slash, forward slash, get text from clicked button, comma, which stores account type. Line 70, indented three times: string account type = sender button, period, text, semicolon. Line 71: blank. Line 72, indented three times: forward slash, forward slash, read and display file information. Line 73, indented three times: try. Line 74, indented three times: left brace. Line 75, indented four times: forward slash, forward slash, go back to the beginning of the file. Line 76, indented four times: input, period, seek, left parenthesis, 0, comma, seek origin, period, begin, right parenthesis, semicolon. Line 77: blank. Line 78, indented four times: display text box, period, text =. Line 79, indented five times: dollar, open quotes, accounts with, left brace, account type right brace, left brace, environment, period, newline right brace, close quotes, semicolon. Line 8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34" y="1765697"/>
            <a:ext cx="8276932" cy="4362927"/>
          </a:xfrm>
          <a:prstGeom prst="rect">
            <a:avLst/>
          </a:prstGeom>
        </p:spPr>
      </p:pic>
    </p:spTree>
    <p:extLst>
      <p:ext uri="{BB962C8B-B14F-4D97-AF65-F5344CB8AC3E}">
        <p14:creationId xmlns:p14="http://schemas.microsoft.com/office/powerpoint/2010/main" val="14103830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(5 </a:t>
            </a:r>
            <a:r>
              <a:rPr lang="en-US" sz="2000" b="0" dirty="0"/>
              <a:t>of </a:t>
            </a:r>
            <a:r>
              <a:rPr lang="en-US" sz="2000" b="0" dirty="0" smtClean="0"/>
              <a:t>11)</a:t>
            </a:r>
            <a:endParaRPr lang="en-US" dirty="0"/>
          </a:p>
        </p:txBody>
      </p:sp>
      <p:pic>
        <p:nvPicPr>
          <p:cNvPr id="5" name="Picture 4" descr="Line 81, indented four times: forward slash, forward slash, traverse file until end of file. Line 82, indented four times: while, left parenthesis, true, right parenthesis. Line 83, indented four times: left brace. Line 84, indented five times: forward slash, forward slash, get next record available in file. Line 85, indented five times: string input record = file reader, period, read line, left parenthesis, right parenthesis, semicolon. Line 86: blank. Line 87, indented five times: forward slash, forward slash, when at the end of file, comma, exit method. Line 88, indented five times: if, left parenthesis, input record = = null, right parenthesis. Line 89, indented five times: left brace. Line 90, indented five times: return, semicolon. Line 91, indented six times: right brace. Line 92: blank. Line 93, indented five times: forward slash, forward slash, parse input. Line 94, indented five times: string open bracket close bracket input fields = input record, period, split, left parenthesis, apostrophe, comma, apostrophe, right parenthesis, semicolon. Line 95: blank. Line 96, indented five times: forward slash, forward slash, create record from input. Line 97, indented five times: v a r record =. Line 98, indented six times: new record, left parenthesis, i n t, period, parse, left parenthesis, input fields open bracket 0 close bracket, right parenthesis, comma, input fields open bracket 1 close bracket, comma. Line 99, indented seven times: input fields open bracket 2 close bracket, comma, decimal, period, parse, left parenthesis, input fields open bracket 3 close bracket, right parenthesis,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53" y="1669066"/>
            <a:ext cx="8181095" cy="4264170"/>
          </a:xfrm>
          <a:prstGeom prst="rect">
            <a:avLst/>
          </a:prstGeom>
        </p:spPr>
      </p:pic>
    </p:spTree>
    <p:extLst>
      <p:ext uri="{BB962C8B-B14F-4D97-AF65-F5344CB8AC3E}">
        <p14:creationId xmlns:p14="http://schemas.microsoft.com/office/powerpoint/2010/main" val="42521406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(6 </a:t>
            </a:r>
            <a:r>
              <a:rPr lang="en-US" sz="2000" b="0" dirty="0"/>
              <a:t>of </a:t>
            </a:r>
            <a:r>
              <a:rPr lang="en-US" sz="2000" b="0" dirty="0" smtClean="0"/>
              <a:t>11)</a:t>
            </a:r>
            <a:endParaRPr lang="en-US" dirty="0"/>
          </a:p>
        </p:txBody>
      </p:sp>
      <p:pic>
        <p:nvPicPr>
          <p:cNvPr id="5" name="Picture 4" descr="Line 100: blank. Line 101, indented five times: forward slash, forward slash, determine whether to display balance. Line 102, indented five times: if, left parenthesis, should display, left parenthesis, record, period, balance, comma, account type, right parenthesis, right parenthesis. Line 103, indented five times: left brace. Line 104, indented five times: forward slash, forward slash, display record. Line 105, indented five times: display text box, period, append text, left parenthesis, dollar, open quotes, left brace, record, period, account right brace back slash t, close quotes, +. Line 106, indented six times: dollar, open quotes, left brace, record, period, First Name, right brace back slash t, left brace, record, period, Last Name, right brace back slash t, close quotes, +. Line 107, indented six times: dollar, open quotes, left brace, record, period, balance, colon, c right brace, left brace, environment, period, newline right brace, close quotes, right parenthesis, semicolon. Line 108, indented five times: right brace. Line 109, indented four times: right brace. Line 110, indented three times: right brace. Line 111, indented three times: catch, left parenthesis, i o exception, right parenthesis. Line 112, indented three times: left brace. Line 113, indented four times: message box, period, show, left parenthesis, open quotes, cannot read file, close quotes, comma, open quotes, error, close quotes, comma. Line 114, indented five times: message box, buttons, period, ok, comma, message box, icon, period, error, right parenthesis, semicolon. Line 115, indented three times: right brace. Line 116, indented twice: right brace. Line 11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62" y="1721533"/>
            <a:ext cx="8248876" cy="4040266"/>
          </a:xfrm>
          <a:prstGeom prst="rect">
            <a:avLst/>
          </a:prstGeom>
        </p:spPr>
      </p:pic>
    </p:spTree>
    <p:extLst>
      <p:ext uri="{BB962C8B-B14F-4D97-AF65-F5344CB8AC3E}">
        <p14:creationId xmlns:p14="http://schemas.microsoft.com/office/powerpoint/2010/main" val="39682974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(7 </a:t>
            </a:r>
            <a:r>
              <a:rPr lang="en-US" sz="2000" b="0" dirty="0"/>
              <a:t>of </a:t>
            </a:r>
            <a:r>
              <a:rPr lang="en-US" sz="2000" b="0" dirty="0" smtClean="0"/>
              <a:t>11)</a:t>
            </a:r>
            <a:endParaRPr lang="en-US" dirty="0"/>
          </a:p>
        </p:txBody>
      </p:sp>
      <p:pic>
        <p:nvPicPr>
          <p:cNvPr id="5" name="Picture 4" descr="Line 118, indented twice: forward slash, forward slash, determine whether to display given record. Line 119, indented twice: private bool should display, left parenthesis, decimal balance, comma, string account type, right parenthesis. Line 120, indented twice: left brace. Line 121, indented three times: if, left parenthesis, balance right angle bracket, 0 m ampersand ampersand account type = =, open quotes, credit balances, close quotes, right parenthesis. Line 122, indented three times: left brace. Line 123, indented four times: return true, semicolon, forward slash, forward slash, should display credit balances. Line 124, indented three times: right brace. Line 125, indented three times: else if, left parenthesis, balance left angle bracket, 0 m ampersand ampersand account type = =, open quotes, debit balances, close quotes, right parenthesis. Line 126, indented three times: left brace. Line 127, indented four times: return true, semicolon, forward slash, forward slash, should display debit balances. Line 128, indented three times: right brace. Line 129, indented three times: else if, left parenthesis, balance = = 0 ampersand ampersand account type = =, open quotes, zero balances, close quotes, right parenthesis. Line 130, indented three times: left brace. Line 131, indented four times: return true, semicolon, forward slash, forward slash, should display zero balances. Line 132, indented three times: right brace. Line 133: blank. Line 134, indented three times: return false, semicolon. Line 135, indented twice: right brace. Line 1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24" y="1753417"/>
            <a:ext cx="8248876" cy="4152497"/>
          </a:xfrm>
          <a:prstGeom prst="rect">
            <a:avLst/>
          </a:prstGeom>
        </p:spPr>
      </p:pic>
    </p:spTree>
    <p:extLst>
      <p:ext uri="{BB962C8B-B14F-4D97-AF65-F5344CB8AC3E}">
        <p14:creationId xmlns:p14="http://schemas.microsoft.com/office/powerpoint/2010/main" val="11858597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(8 </a:t>
            </a:r>
            <a:r>
              <a:rPr lang="en-US" sz="2000" b="0" dirty="0"/>
              <a:t>of </a:t>
            </a:r>
            <a:r>
              <a:rPr lang="en-US" sz="2000" b="0" dirty="0" smtClean="0"/>
              <a:t>11)</a:t>
            </a:r>
            <a:endParaRPr lang="en-US" dirty="0"/>
          </a:p>
        </p:txBody>
      </p:sp>
      <p:pic>
        <p:nvPicPr>
          <p:cNvPr id="5" name="Picture 4" descr="Line 137, indented twice: forward slash, forward slash, invoked when user clicks done button. Line 138, indented twice: private void done button underscore click, left parenthesis, object sender, comma, event a r g s e, right parenthesis. Line 139, indented twice: left brace. Line 140, indented three times: forward slash, forward slash, close file and stream reader. Line 141, indented three times: try. Line 142, indented three times: left brace. Line 143, indented four times: blank. Line 144, indented three times: right brace. Line 145, indented three times: catch, left parenthesis, i o exception, right parenthesis. Line 146, indented three times: left brace. Line 147, indented four times: forward slash, forward slash, notify user of error closing file. Line 148, indented four times: message box, period, show, left parenthesis, open quotes, cannot close file, close quotes, comma, open quotes, error, close quotes, comma. Line 149, indented five times: message box, buttons, period, ok, comma, message box, icon, period, error, right parenthesis, semicolon. Line 150, indented four times: right brace. Line 151: blank. Line 152, indented three times: application, period, exit, left parenthesis, right parenthesis, semicolon. Line 153, indented twice: right brace. Line 154, indented once: right brace. Line 15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6" y="1643499"/>
            <a:ext cx="7927008" cy="4206167"/>
          </a:xfrm>
          <a:prstGeom prst="rect">
            <a:avLst/>
          </a:prstGeom>
        </p:spPr>
      </p:pic>
    </p:spTree>
    <p:extLst>
      <p:ext uri="{BB962C8B-B14F-4D97-AF65-F5344CB8AC3E}">
        <p14:creationId xmlns:p14="http://schemas.microsoft.com/office/powerpoint/2010/main" val="15451388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(9 </a:t>
            </a:r>
            <a:r>
              <a:rPr lang="en-US" sz="2000" b="0" dirty="0"/>
              <a:t>of </a:t>
            </a:r>
            <a:r>
              <a:rPr lang="en-US" sz="2000" b="0" dirty="0" smtClean="0"/>
              <a:t>11)</a:t>
            </a:r>
            <a:endParaRPr lang="en-US" dirty="0"/>
          </a:p>
        </p:txBody>
      </p:sp>
      <p:pic>
        <p:nvPicPr>
          <p:cNvPr id="5" name="Picture 4" descr="A, G U I when the app first executes. A credit inquiry dialog box has a blank text box and buttons that read as follows. Open file, credit balances, debit balances, zero balances, done. The mouse hovers over the open file butt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2" y="1976585"/>
            <a:ext cx="7693876" cy="2904831"/>
          </a:xfrm>
          <a:prstGeom prst="rect">
            <a:avLst/>
          </a:prstGeom>
        </p:spPr>
      </p:pic>
    </p:spTree>
    <p:extLst>
      <p:ext uri="{BB962C8B-B14F-4D97-AF65-F5344CB8AC3E}">
        <p14:creationId xmlns:p14="http://schemas.microsoft.com/office/powerpoint/2010/main" val="2730861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17.1 </a:t>
            </a:r>
            <a:r>
              <a:rPr lang="en-US" sz="1200" dirty="0" smtClean="0">
                <a:solidFill>
                  <a:schemeClr val="bg1"/>
                </a:solidFill>
              </a:rPr>
              <a:t>C sharp</a:t>
            </a:r>
            <a:r>
              <a:rPr lang="en-US" dirty="0" smtClean="0"/>
              <a:t>’s </a:t>
            </a:r>
            <a:r>
              <a:rPr lang="en-US" dirty="0"/>
              <a:t>View of an </a:t>
            </a:r>
            <a:r>
              <a:rPr lang="en-US" dirty="0" smtClean="0">
                <a:latin typeface="Consolas" panose="020B0609020204030204" pitchFamily="49" charset="0"/>
                <a:cs typeface="Consolas" panose="020B0609020204030204" pitchFamily="49" charset="0"/>
              </a:rPr>
              <a:t>n</a:t>
            </a:r>
            <a:r>
              <a:rPr lang="en-US" dirty="0" smtClean="0"/>
              <a:t>-Byte </a:t>
            </a:r>
            <a:r>
              <a:rPr lang="en-US" dirty="0"/>
              <a:t>File</a:t>
            </a:r>
            <a:endParaRPr lang="en-IN" dirty="0"/>
          </a:p>
        </p:txBody>
      </p:sp>
      <p:graphicFrame>
        <p:nvGraphicFramePr>
          <p:cNvPr id="6" name="Object 5"/>
          <p:cNvGraphicFramePr>
            <a:graphicFrameLocks noChangeAspect="1"/>
          </p:cNvGraphicFramePr>
          <p:nvPr>
            <p:extLst>
              <p:ext uri="{D42A27DB-BD31-4B8C-83A1-F6EECF244321}">
                <p14:modId xmlns:p14="http://schemas.microsoft.com/office/powerpoint/2010/main" val="4117364403"/>
              </p:ext>
            </p:extLst>
          </p:nvPr>
        </p:nvGraphicFramePr>
        <p:xfrm>
          <a:off x="2625091" y="726191"/>
          <a:ext cx="711192" cy="496434"/>
        </p:xfrm>
        <a:graphic>
          <a:graphicData uri="http://schemas.openxmlformats.org/presentationml/2006/ole">
            <mc:AlternateContent xmlns:mc="http://schemas.openxmlformats.org/markup-compatibility/2006">
              <mc:Choice xmlns:v="urn:schemas-microsoft-com:vml" Requires="v">
                <p:oleObj spid="_x0000_s5332" name="Equation" r:id="rId3" imgW="253800" imgH="177480" progId="Equation.DSMT4">
                  <p:embed/>
                </p:oleObj>
              </mc:Choice>
              <mc:Fallback>
                <p:oleObj name="Equation" r:id="rId3" imgW="253800" imgH="177480" progId="Equation.DSMT4">
                  <p:embed/>
                  <p:pic>
                    <p:nvPicPr>
                      <p:cNvPr id="7" name="Object 6"/>
                      <p:cNvPicPr/>
                      <p:nvPr/>
                    </p:nvPicPr>
                    <p:blipFill>
                      <a:blip r:embed="rId4"/>
                      <a:stretch>
                        <a:fillRect/>
                      </a:stretch>
                    </p:blipFill>
                    <p:spPr>
                      <a:xfrm>
                        <a:off x="2625091" y="726191"/>
                        <a:ext cx="711192" cy="496434"/>
                      </a:xfrm>
                      <a:prstGeom prst="rect">
                        <a:avLst/>
                      </a:prstGeom>
                    </p:spPr>
                  </p:pic>
                </p:oleObj>
              </mc:Fallback>
            </mc:AlternateContent>
          </a:graphicData>
        </a:graphic>
      </p:graphicFrame>
      <p:pic>
        <p:nvPicPr>
          <p:cNvPr id="4" name="Picture 3" descr="A sequential stream of bytes numbered 0 to n minus 1 and ending with an end of file mark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42" y="2736110"/>
            <a:ext cx="7874939" cy="1385780"/>
          </a:xfrm>
          <a:prstGeom prst="rect">
            <a:avLst/>
          </a:prstGeom>
        </p:spPr>
      </p:pic>
    </p:spTree>
    <p:extLst>
      <p:ext uri="{BB962C8B-B14F-4D97-AF65-F5344CB8AC3E}">
        <p14:creationId xmlns:p14="http://schemas.microsoft.com/office/powerpoint/2010/main" val="26124920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smtClean="0"/>
              <a:t>(10 </a:t>
            </a:r>
            <a:r>
              <a:rPr lang="en-US" sz="2000" b="0" dirty="0"/>
              <a:t>of </a:t>
            </a:r>
            <a:r>
              <a:rPr lang="en-US" sz="2000" b="0" dirty="0" smtClean="0"/>
              <a:t>11)</a:t>
            </a:r>
            <a:endParaRPr lang="en-US" dirty="0"/>
          </a:p>
        </p:txBody>
      </p:sp>
      <p:pic>
        <p:nvPicPr>
          <p:cNvPr id="4" name="Picture 3" descr="B, opening the clients dot t x t file. The open dialog box lists files and directories in the center pane. The file, clients dot t x t, is selected. A mouse hovers over the open button at the bottom of the dialog box. C, displaying accounts with credit balances. The credit inquiry dialog box lists 3 accounts with credit balances in a text box. The mouse hovers over the, credit balance, button at the bottom of the dialog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899" y="1600387"/>
            <a:ext cx="6896202" cy="4480187"/>
          </a:xfrm>
          <a:prstGeom prst="rect">
            <a:avLst/>
          </a:prstGeom>
        </p:spPr>
      </p:pic>
    </p:spTree>
    <p:extLst>
      <p:ext uri="{BB962C8B-B14F-4D97-AF65-F5344CB8AC3E}">
        <p14:creationId xmlns:p14="http://schemas.microsoft.com/office/powerpoint/2010/main" val="10151941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17.7 Credit-Inquiry Program </a:t>
            </a:r>
            <a:r>
              <a:rPr lang="en-US" sz="2000" b="0" dirty="0"/>
              <a:t>(</a:t>
            </a:r>
            <a:r>
              <a:rPr lang="en-US" sz="2000" b="0" dirty="0" smtClean="0"/>
              <a:t>11 </a:t>
            </a:r>
            <a:r>
              <a:rPr lang="en-US" sz="2000" b="0" dirty="0"/>
              <a:t>of </a:t>
            </a:r>
            <a:r>
              <a:rPr lang="en-US" sz="2000" b="0" dirty="0" smtClean="0"/>
              <a:t>11)</a:t>
            </a:r>
            <a:endParaRPr lang="en-US" dirty="0"/>
          </a:p>
        </p:txBody>
      </p:sp>
      <p:pic>
        <p:nvPicPr>
          <p:cNvPr id="5" name="Picture 4" descr="D, displaying accounts with debit balances. The credit inquiry dialog box lists 1 account with debit balances, belonging to account 100, Nancy Brown, in a text box. The mouse hovers over the, debit balance, button at the bottom of the dialog box. E, displaying accounts with zero balances. The credit inquiry dialog box displays accounts with zero balances in a text box. The mouse hovers over the, zero balance, button at the bottom of the dialog 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457" y="1631561"/>
            <a:ext cx="6281087" cy="4570239"/>
          </a:xfrm>
          <a:prstGeom prst="rect">
            <a:avLst/>
          </a:prstGeom>
        </p:spPr>
      </p:pic>
    </p:spTree>
    <p:extLst>
      <p:ext uri="{BB962C8B-B14F-4D97-AF65-F5344CB8AC3E}">
        <p14:creationId xmlns:p14="http://schemas.microsoft.com/office/powerpoint/2010/main" val="1749027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17.6 </a:t>
            </a:r>
            <a:r>
              <a:rPr lang="en-US" dirty="0" smtClean="0"/>
              <a:t>Serialization </a:t>
            </a:r>
            <a:r>
              <a:rPr lang="en-US" sz="2000" b="0" dirty="0" smtClean="0"/>
              <a:t>(1 of 5)</a:t>
            </a:r>
            <a:endParaRPr lang="en-US" sz="2000" b="0" dirty="0"/>
          </a:p>
        </p:txBody>
      </p:sp>
      <p:sp>
        <p:nvSpPr>
          <p:cNvPr id="3" name="Text Placeholder 2"/>
          <p:cNvSpPr>
            <a:spLocks noGrp="1"/>
          </p:cNvSpPr>
          <p:nvPr>
            <p:ph type="body" idx="1"/>
          </p:nvPr>
        </p:nvSpPr>
        <p:spPr>
          <a:xfrm>
            <a:off x="457200" y="1600200"/>
            <a:ext cx="8229600" cy="3709737"/>
          </a:xfrm>
        </p:spPr>
        <p:txBody>
          <a:bodyPr/>
          <a:lstStyle/>
          <a:p>
            <a:r>
              <a:rPr lang="en-US" altLang="en-US" sz="2400" dirty="0">
                <a:latin typeface="+mn-lt"/>
              </a:rPr>
              <a:t>In the prior examples, Record was used to aggregate the information for one record</a:t>
            </a:r>
            <a:r>
              <a:rPr lang="en-US" altLang="en-US" sz="2400" dirty="0" smtClean="0">
                <a:latin typeface="+mn-lt"/>
              </a:rPr>
              <a:t>.</a:t>
            </a:r>
            <a:endParaRPr lang="en-US" altLang="en-US" sz="2400" dirty="0">
              <a:latin typeface="+mn-lt"/>
            </a:endParaRPr>
          </a:p>
          <a:p>
            <a:r>
              <a:rPr lang="en-US" altLang="en-US" sz="2400" dirty="0">
                <a:latin typeface="+mn-lt"/>
              </a:rPr>
              <a:t>When the instance variables for a Record were output to a disk file, certain information was lost, such as the type of each value</a:t>
            </a:r>
            <a:r>
              <a:rPr lang="en-US" altLang="en-US" sz="2400" dirty="0" smtClean="0">
                <a:latin typeface="+mn-lt"/>
              </a:rPr>
              <a:t>.</a:t>
            </a:r>
            <a:endParaRPr lang="en-US" altLang="en-US" sz="2400" dirty="0">
              <a:latin typeface="+mn-lt"/>
            </a:endParaRPr>
          </a:p>
          <a:p>
            <a:r>
              <a:rPr lang="en-US" altLang="en-US" sz="2400" dirty="0">
                <a:latin typeface="+mn-lt"/>
              </a:rPr>
              <a:t>For instance, if the value</a:t>
            </a:r>
            <a:r>
              <a:rPr lang="en-US" altLang="en-US" sz="2400" dirty="0">
                <a:latin typeface="Consolas" panose="020B0609020204030204" pitchFamily="49" charset="0"/>
                <a:cs typeface="Consolas" panose="020B0609020204030204" pitchFamily="49" charset="0"/>
              </a:rPr>
              <a:t> "3" </a:t>
            </a:r>
            <a:r>
              <a:rPr lang="en-US" altLang="en-US" sz="2400" dirty="0">
                <a:latin typeface="+mn-lt"/>
              </a:rPr>
              <a:t>is read from a file, there’s no way to tell if the value came from an </a:t>
            </a:r>
            <a:r>
              <a:rPr lang="en-US" altLang="en-US" sz="2400" dirty="0">
                <a:latin typeface="Consolas" panose="020B0609020204030204" pitchFamily="49" charset="0"/>
                <a:cs typeface="Consolas" panose="020B0609020204030204" pitchFamily="49" charset="0"/>
              </a:rPr>
              <a:t>int, </a:t>
            </a:r>
            <a:r>
              <a:rPr lang="en-US" altLang="en-US" sz="2400" dirty="0">
                <a:latin typeface="+mn-lt"/>
              </a:rPr>
              <a:t>a </a:t>
            </a:r>
            <a:r>
              <a:rPr lang="en-US" altLang="en-US" sz="2400" dirty="0">
                <a:latin typeface="Consolas" panose="020B0609020204030204" pitchFamily="49" charset="0"/>
                <a:cs typeface="Consolas" panose="020B0609020204030204" pitchFamily="49" charset="0"/>
              </a:rPr>
              <a:t>string </a:t>
            </a:r>
            <a:r>
              <a:rPr lang="en-US" altLang="en-US" sz="2400" dirty="0">
                <a:latin typeface="+mn-lt"/>
              </a:rPr>
              <a:t>or a </a:t>
            </a:r>
            <a:r>
              <a:rPr lang="en-US" altLang="en-US" sz="2400" dirty="0">
                <a:latin typeface="Consolas" panose="020B0609020204030204" pitchFamily="49" charset="0"/>
                <a:cs typeface="Consolas" panose="020B0609020204030204" pitchFamily="49" charset="0"/>
              </a:rPr>
              <a:t>decimal</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994290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17.6 Serialization </a:t>
            </a:r>
            <a:r>
              <a:rPr lang="en-US" sz="2000" b="0" dirty="0" smtClean="0"/>
              <a:t>(2 </a:t>
            </a:r>
            <a:r>
              <a:rPr lang="en-US" sz="2000" b="0" dirty="0"/>
              <a:t>of 5)</a:t>
            </a:r>
            <a:endParaRPr lang="en-US" dirty="0"/>
          </a:p>
        </p:txBody>
      </p:sp>
      <p:sp>
        <p:nvSpPr>
          <p:cNvPr id="3" name="Text Placeholder 2"/>
          <p:cNvSpPr>
            <a:spLocks noGrp="1"/>
          </p:cNvSpPr>
          <p:nvPr>
            <p:ph type="body" idx="1"/>
          </p:nvPr>
        </p:nvSpPr>
        <p:spPr>
          <a:xfrm>
            <a:off x="457200" y="1600200"/>
            <a:ext cx="8229600" cy="4663440"/>
          </a:xfrm>
        </p:spPr>
        <p:txBody>
          <a:bodyPr/>
          <a:lstStyle/>
          <a:p>
            <a:r>
              <a:rPr lang="en-US" altLang="en-US" sz="2200" dirty="0">
                <a:latin typeface="+mn-lt"/>
              </a:rPr>
              <a:t>We have only data, not type information, on disk</a:t>
            </a:r>
            <a:r>
              <a:rPr lang="en-US" altLang="en-US" sz="2200" dirty="0" smtClean="0">
                <a:latin typeface="+mn-lt"/>
              </a:rPr>
              <a:t>.</a:t>
            </a:r>
            <a:endParaRPr lang="en-US" altLang="en-US" sz="2200" dirty="0">
              <a:latin typeface="+mn-lt"/>
            </a:endParaRPr>
          </a:p>
          <a:p>
            <a:r>
              <a:rPr lang="en-US" altLang="en-US" sz="2200" dirty="0">
                <a:latin typeface="+mn-lt"/>
              </a:rPr>
              <a:t>If the program that’s going to read this data “knows” what object type the data corresponds to, then the data can be read directly into objects of that type</a:t>
            </a:r>
            <a:r>
              <a:rPr lang="en-US" altLang="en-US" sz="2200" dirty="0" smtClean="0">
                <a:latin typeface="+mn-lt"/>
              </a:rPr>
              <a:t>.</a:t>
            </a:r>
            <a:endParaRPr lang="en-US" altLang="en-US" sz="2200" dirty="0">
              <a:latin typeface="+mn-lt"/>
            </a:endParaRPr>
          </a:p>
          <a:p>
            <a:r>
              <a:rPr lang="en-US" altLang="en-US" sz="2200" dirty="0">
                <a:latin typeface="+mn-lt"/>
              </a:rPr>
              <a:t>For example, in </a:t>
            </a:r>
            <a:r>
              <a:rPr lang="en-US" altLang="en-US" sz="2200" dirty="0" smtClean="0">
                <a:latin typeface="+mn-lt"/>
              </a:rPr>
              <a:t>Figure 17.11 (see slide 99), </a:t>
            </a:r>
            <a:r>
              <a:rPr lang="en-US" altLang="en-US" sz="2200" dirty="0">
                <a:latin typeface="+mn-lt"/>
              </a:rPr>
              <a:t>we know that we are inputting an </a:t>
            </a:r>
            <a:r>
              <a:rPr lang="en-US" altLang="en-US" sz="2200" dirty="0">
                <a:latin typeface="Consolas" panose="020B0609020204030204" pitchFamily="49" charset="0"/>
                <a:cs typeface="Consolas" panose="020B0609020204030204" pitchFamily="49" charset="0"/>
              </a:rPr>
              <a:t>int </a:t>
            </a:r>
            <a:r>
              <a:rPr lang="en-US" altLang="en-US" sz="2200" dirty="0">
                <a:latin typeface="+mn-lt"/>
              </a:rPr>
              <a:t>(the account number), the first and last name </a:t>
            </a:r>
            <a:r>
              <a:rPr lang="en-US" altLang="en-US" sz="2200" dirty="0">
                <a:latin typeface="Consolas" panose="020B0609020204030204" pitchFamily="49" charset="0"/>
                <a:cs typeface="Consolas" panose="020B0609020204030204" pitchFamily="49" charset="0"/>
              </a:rPr>
              <a:t>strings</a:t>
            </a:r>
            <a:r>
              <a:rPr lang="en-US" altLang="en-US" sz="2200" dirty="0">
                <a:latin typeface="+mn-lt"/>
              </a:rPr>
              <a:t> and a </a:t>
            </a:r>
            <a:r>
              <a:rPr lang="en-US" altLang="en-US" sz="2200" dirty="0">
                <a:latin typeface="Consolas" panose="020B0609020204030204" pitchFamily="49" charset="0"/>
                <a:cs typeface="Consolas" panose="020B0609020204030204" pitchFamily="49" charset="0"/>
              </a:rPr>
              <a:t>decimal</a:t>
            </a:r>
            <a:r>
              <a:rPr lang="en-US" altLang="en-US" sz="2200" dirty="0">
                <a:latin typeface="+mn-lt"/>
              </a:rPr>
              <a:t> (the balance</a:t>
            </a:r>
            <a:r>
              <a:rPr lang="en-US" altLang="en-US" sz="2200" dirty="0" smtClean="0">
                <a:latin typeface="+mn-lt"/>
              </a:rPr>
              <a:t>).</a:t>
            </a:r>
            <a:endParaRPr lang="en-US" altLang="en-US" sz="2200" dirty="0">
              <a:latin typeface="+mn-lt"/>
            </a:endParaRPr>
          </a:p>
          <a:p>
            <a:r>
              <a:rPr lang="en-US" altLang="en-US" sz="2200" dirty="0">
                <a:latin typeface="+mn-lt"/>
              </a:rPr>
              <a:t>We also know that these values are separated by commas, with only one record on each line</a:t>
            </a:r>
            <a:r>
              <a:rPr lang="en-US" altLang="en-US" sz="2200" dirty="0" smtClean="0">
                <a:latin typeface="+mn-lt"/>
              </a:rPr>
              <a:t>.</a:t>
            </a:r>
            <a:endParaRPr lang="en-US" altLang="en-US" sz="2200" dirty="0">
              <a:latin typeface="+mn-lt"/>
            </a:endParaRPr>
          </a:p>
          <a:p>
            <a:r>
              <a:rPr lang="en-US" altLang="en-US" sz="2200" dirty="0">
                <a:latin typeface="+mn-lt"/>
              </a:rPr>
              <a:t>So, we are able to parse the</a:t>
            </a:r>
            <a:r>
              <a:rPr lang="en-US" altLang="en-US" sz="2200" dirty="0">
                <a:latin typeface="Consolas" panose="020B0609020204030204" pitchFamily="49" charset="0"/>
                <a:cs typeface="Consolas" panose="020B0609020204030204" pitchFamily="49" charset="0"/>
              </a:rPr>
              <a:t> strings </a:t>
            </a:r>
            <a:r>
              <a:rPr lang="en-US" altLang="en-US" sz="2200" dirty="0">
                <a:latin typeface="+mn-lt"/>
              </a:rPr>
              <a:t>and convert the account number to an </a:t>
            </a:r>
            <a:r>
              <a:rPr lang="en-US" altLang="en-US" sz="2200" dirty="0">
                <a:latin typeface="Consolas" panose="020B0609020204030204" pitchFamily="49" charset="0"/>
                <a:cs typeface="Consolas" panose="020B0609020204030204" pitchFamily="49" charset="0"/>
              </a:rPr>
              <a:t>int </a:t>
            </a:r>
            <a:r>
              <a:rPr lang="en-US" altLang="en-US" sz="2200" dirty="0">
                <a:latin typeface="+mn-lt"/>
              </a:rPr>
              <a:t>and the balance to a </a:t>
            </a:r>
            <a:r>
              <a:rPr lang="en-US" altLang="en-US" sz="2200" dirty="0" smtClean="0">
                <a:latin typeface="Consolas" panose="020B0609020204030204" pitchFamily="49" charset="0"/>
                <a:cs typeface="Consolas" panose="020B0609020204030204" pitchFamily="49" charset="0"/>
              </a:rPr>
              <a:t>decimal</a:t>
            </a:r>
            <a:r>
              <a:rPr lang="en-US" altLang="en-US" sz="2200" dirty="0" smtClean="0">
                <a:latin typeface="+mn-lt"/>
                <a:cs typeface="Consolas" panose="020B0609020204030204" pitchFamily="49" charset="0"/>
              </a:rPr>
              <a:t>.</a:t>
            </a:r>
            <a:endParaRPr lang="en-US" altLang="en-US" sz="2200" dirty="0">
              <a:latin typeface="+mn-lt"/>
              <a:cs typeface="Consolas" panose="020B0609020204030204" pitchFamily="49" charset="0"/>
            </a:endParaRPr>
          </a:p>
        </p:txBody>
      </p:sp>
    </p:spTree>
    <p:extLst>
      <p:ext uri="{BB962C8B-B14F-4D97-AF65-F5344CB8AC3E}">
        <p14:creationId xmlns:p14="http://schemas.microsoft.com/office/powerpoint/2010/main" val="31207347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17.6 Serialization </a:t>
            </a:r>
            <a:r>
              <a:rPr lang="en-US" sz="2000" b="0" dirty="0" smtClean="0"/>
              <a:t>(3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200" dirty="0" smtClean="0">
                <a:latin typeface="+mn-lt"/>
              </a:rPr>
              <a:t>Sometimes </a:t>
            </a:r>
            <a:r>
              <a:rPr lang="en-US" altLang="en-US" sz="2200" dirty="0">
                <a:latin typeface="+mn-lt"/>
              </a:rPr>
              <a:t>it would be easier to read or write entire objects</a:t>
            </a:r>
            <a:r>
              <a:rPr lang="en-US" altLang="en-US" sz="2200" dirty="0" smtClean="0">
                <a:latin typeface="+mn-lt"/>
              </a:rPr>
              <a:t>.</a:t>
            </a:r>
            <a:endParaRPr lang="en-US" altLang="en-US" sz="2200" dirty="0">
              <a:latin typeface="+mn-lt"/>
            </a:endParaRPr>
          </a:p>
        </p:txBody>
      </p:sp>
      <p:sp>
        <p:nvSpPr>
          <p:cNvPr id="7" name="Content Placeholder 6"/>
          <p:cNvSpPr>
            <a:spLocks noGrp="1"/>
          </p:cNvSpPr>
          <p:nvPr>
            <p:ph sz="quarter" idx="16"/>
          </p:nvPr>
        </p:nvSpPr>
        <p:spPr>
          <a:xfrm>
            <a:off x="457200" y="2261942"/>
            <a:ext cx="341989" cy="435723"/>
          </a:xfrm>
        </p:spPr>
        <p:txBody>
          <a:bodyPr/>
          <a:lstStyle/>
          <a:p>
            <a:pPr>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9" name="Object 8" descr="C sharp"/>
          <p:cNvGraphicFramePr>
            <a:graphicFrameLocks noChangeAspect="1"/>
          </p:cNvGraphicFramePr>
          <p:nvPr>
            <p:extLst>
              <p:ext uri="{D42A27DB-BD31-4B8C-83A1-F6EECF244321}">
                <p14:modId xmlns:p14="http://schemas.microsoft.com/office/powerpoint/2010/main" val="2524604560"/>
              </p:ext>
            </p:extLst>
          </p:nvPr>
        </p:nvGraphicFramePr>
        <p:xfrm>
          <a:off x="825500" y="2319338"/>
          <a:ext cx="568325" cy="377825"/>
        </p:xfrm>
        <a:graphic>
          <a:graphicData uri="http://schemas.openxmlformats.org/presentationml/2006/ole">
            <mc:AlternateContent xmlns:mc="http://schemas.openxmlformats.org/markup-compatibility/2006">
              <mc:Choice xmlns:v="urn:schemas-microsoft-com:vml" Requires="v">
                <p:oleObj spid="_x0000_s4325" name="Equation" r:id="rId3" imgW="266400" imgH="177480" progId="Equation.DSMT4">
                  <p:embed/>
                </p:oleObj>
              </mc:Choice>
              <mc:Fallback>
                <p:oleObj name="Equation" r:id="rId3" imgW="266400" imgH="177480" progId="Equation.DSMT4">
                  <p:embed/>
                  <p:pic>
                    <p:nvPicPr>
                      <p:cNvPr id="0" name=""/>
                      <p:cNvPicPr/>
                      <p:nvPr/>
                    </p:nvPicPr>
                    <p:blipFill>
                      <a:blip r:embed="rId4"/>
                      <a:stretch>
                        <a:fillRect/>
                      </a:stretch>
                    </p:blipFill>
                    <p:spPr>
                      <a:xfrm>
                        <a:off x="825500" y="2319338"/>
                        <a:ext cx="568325" cy="377825"/>
                      </a:xfrm>
                      <a:prstGeom prst="rect">
                        <a:avLst/>
                      </a:prstGeom>
                    </p:spPr>
                  </p:pic>
                </p:oleObj>
              </mc:Fallback>
            </mc:AlternateContent>
          </a:graphicData>
        </a:graphic>
      </p:graphicFrame>
      <p:sp>
        <p:nvSpPr>
          <p:cNvPr id="6" name="Content Placeholder 5"/>
          <p:cNvSpPr>
            <a:spLocks noGrp="1"/>
          </p:cNvSpPr>
          <p:nvPr>
            <p:ph sz="quarter" idx="15"/>
          </p:nvPr>
        </p:nvSpPr>
        <p:spPr>
          <a:xfrm>
            <a:off x="1357260" y="2213815"/>
            <a:ext cx="7114674" cy="435723"/>
          </a:xfrm>
        </p:spPr>
        <p:txBody>
          <a:bodyPr/>
          <a:lstStyle/>
          <a:p>
            <a:pPr marL="0" indent="0">
              <a:buNone/>
            </a:pPr>
            <a:r>
              <a:rPr lang="en-US" altLang="en-US" sz="2200" dirty="0" smtClean="0">
                <a:latin typeface="+mn-lt"/>
              </a:rPr>
              <a:t>provides </a:t>
            </a:r>
            <a:r>
              <a:rPr lang="en-US" altLang="en-US" sz="2200" dirty="0">
                <a:latin typeface="+mn-lt"/>
              </a:rPr>
              <a:t>such a mechanism, called object serialization</a:t>
            </a:r>
            <a:r>
              <a:rPr lang="en-US" altLang="en-US" sz="2200" dirty="0" smtClean="0">
                <a:latin typeface="+mn-lt"/>
              </a:rPr>
              <a:t>.</a:t>
            </a:r>
            <a:endParaRPr lang="en-US" altLang="en-US" sz="2200" dirty="0">
              <a:latin typeface="+mn-lt"/>
            </a:endParaRPr>
          </a:p>
        </p:txBody>
      </p:sp>
      <p:sp>
        <p:nvSpPr>
          <p:cNvPr id="5" name="Content Placeholder 4"/>
          <p:cNvSpPr>
            <a:spLocks noGrp="1"/>
          </p:cNvSpPr>
          <p:nvPr>
            <p:ph sz="quarter" idx="14"/>
          </p:nvPr>
        </p:nvSpPr>
        <p:spPr>
          <a:xfrm>
            <a:off x="454025" y="2821401"/>
            <a:ext cx="8232775" cy="3097543"/>
          </a:xfrm>
        </p:spPr>
        <p:txBody>
          <a:bodyPr/>
          <a:lstStyle/>
          <a:p>
            <a:pPr marL="255600"/>
            <a:r>
              <a:rPr lang="en-US" altLang="en-US" sz="2200" dirty="0">
                <a:latin typeface="+mn-lt"/>
              </a:rPr>
              <a:t>A serialized object is an object represented as a sequence of bytes that includes the object’s data, as well as information about the object’s type and the types of data stored in the object</a:t>
            </a:r>
            <a:r>
              <a:rPr lang="en-US" altLang="en-US" sz="2200" dirty="0" smtClean="0">
                <a:latin typeface="+mn-lt"/>
              </a:rPr>
              <a:t>.</a:t>
            </a:r>
            <a:endParaRPr lang="en-US" altLang="en-US" sz="2200" dirty="0">
              <a:latin typeface="+mn-lt"/>
            </a:endParaRPr>
          </a:p>
          <a:p>
            <a:pPr marL="255600"/>
            <a:r>
              <a:rPr lang="en-US" altLang="en-US" sz="2200" dirty="0">
                <a:latin typeface="+mn-lt"/>
              </a:rPr>
              <a:t>After a serialized object has been written to a file, it can be read from the file and deserialized—that is, the type information and bytes that represent the object and its data can be used to recreate the object in memory</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40283507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17.6 Serialization </a:t>
            </a:r>
            <a:r>
              <a:rPr lang="en-US" sz="2000" b="0" dirty="0" smtClean="0"/>
              <a:t>(4 </a:t>
            </a:r>
            <a:r>
              <a:rPr lang="en-US" sz="2000" b="0" dirty="0"/>
              <a:t>of 5)</a:t>
            </a:r>
            <a:endParaRPr lang="en-US" dirty="0"/>
          </a:p>
        </p:txBody>
      </p:sp>
      <p:sp>
        <p:nvSpPr>
          <p:cNvPr id="3" name="Text Placeholder 2"/>
          <p:cNvSpPr>
            <a:spLocks noGrp="1"/>
          </p:cNvSpPr>
          <p:nvPr>
            <p:ph type="body" idx="1"/>
          </p:nvPr>
        </p:nvSpPr>
        <p:spPr>
          <a:xfrm>
            <a:off x="457200" y="1539240"/>
            <a:ext cx="8229600" cy="4922520"/>
          </a:xfrm>
        </p:spPr>
        <p:txBody>
          <a:bodyPr/>
          <a:lstStyle/>
          <a:p>
            <a:r>
              <a:rPr lang="en-US" altLang="en-US" sz="2200" dirty="0">
                <a:latin typeface="+mn-lt"/>
              </a:rPr>
              <a:t>Class</a:t>
            </a:r>
            <a:r>
              <a:rPr lang="en-US" altLang="en-US" sz="2200" dirty="0">
                <a:latin typeface="Consolas" panose="020B0609020204030204" pitchFamily="49" charset="0"/>
                <a:cs typeface="Consolas" panose="020B0609020204030204" pitchFamily="49" charset="0"/>
              </a:rPr>
              <a:t> BinaryFormatter </a:t>
            </a:r>
            <a:r>
              <a:rPr lang="en-US" altLang="en-US" sz="2200" dirty="0">
                <a:latin typeface="+mn-lt"/>
              </a:rPr>
              <a:t>(</a:t>
            </a:r>
            <a:r>
              <a:rPr lang="en-US" altLang="en-US" sz="2200" dirty="0" smtClean="0">
                <a:latin typeface="+mn-lt"/>
              </a:rPr>
              <a:t>namespace </a:t>
            </a:r>
            <a:r>
              <a:rPr lang="en-US" altLang="en-US" sz="2200" dirty="0" smtClean="0">
                <a:latin typeface="Consolas" panose="020B0609020204030204" pitchFamily="49" charset="0"/>
                <a:cs typeface="Consolas" panose="020B0609020204030204" pitchFamily="49" charset="0"/>
              </a:rPr>
              <a:t>System.Runtime.Serialization.Formatters.Binary</a:t>
            </a:r>
            <a:r>
              <a:rPr lang="en-US" altLang="en-US" sz="2200" dirty="0">
                <a:latin typeface="+mn-lt"/>
              </a:rPr>
              <a:t>) enables entire objects to be written to or read from a stream</a:t>
            </a:r>
            <a:r>
              <a:rPr lang="en-US" altLang="en-US" sz="2200" dirty="0" smtClean="0">
                <a:latin typeface="+mn-lt"/>
              </a:rPr>
              <a:t>.</a:t>
            </a:r>
            <a:endParaRPr lang="en-US" altLang="en-US" sz="2200" dirty="0">
              <a:latin typeface="+mn-lt"/>
            </a:endParaRPr>
          </a:p>
          <a:p>
            <a:r>
              <a:rPr lang="en-US" altLang="en-US" sz="2200" dirty="0">
                <a:latin typeface="Consolas" panose="020B0609020204030204" pitchFamily="49" charset="0"/>
                <a:cs typeface="Consolas" panose="020B0609020204030204" pitchFamily="49" charset="0"/>
              </a:rPr>
              <a:t>BinaryFormatter</a:t>
            </a:r>
            <a:r>
              <a:rPr lang="en-US" altLang="en-US" sz="2200" dirty="0">
                <a:latin typeface="+mn-lt"/>
              </a:rPr>
              <a:t> method Serialize writes an object’s representation to a file</a:t>
            </a:r>
            <a:r>
              <a:rPr lang="en-US" altLang="en-US" sz="2200" dirty="0" smtClean="0">
                <a:latin typeface="+mn-lt"/>
              </a:rPr>
              <a:t>.</a:t>
            </a:r>
            <a:endParaRPr lang="en-US" altLang="en-US" sz="2200" dirty="0">
              <a:latin typeface="+mn-lt"/>
            </a:endParaRPr>
          </a:p>
          <a:p>
            <a:r>
              <a:rPr lang="en-US" altLang="en-US" sz="2200" dirty="0">
                <a:latin typeface="Consolas" panose="020B0609020204030204" pitchFamily="49" charset="0"/>
                <a:cs typeface="Consolas" panose="020B0609020204030204" pitchFamily="49" charset="0"/>
              </a:rPr>
              <a:t>BinaryFormatter </a:t>
            </a:r>
            <a:r>
              <a:rPr lang="en-US" altLang="en-US" sz="2200" dirty="0">
                <a:latin typeface="+mn-lt"/>
              </a:rPr>
              <a:t>method </a:t>
            </a:r>
            <a:r>
              <a:rPr lang="en-US" altLang="en-US" sz="2200" dirty="0">
                <a:latin typeface="Consolas" panose="020B0609020204030204" pitchFamily="49" charset="0"/>
                <a:cs typeface="Consolas" panose="020B0609020204030204" pitchFamily="49" charset="0"/>
              </a:rPr>
              <a:t>Deserialize</a:t>
            </a:r>
            <a:r>
              <a:rPr lang="en-US" altLang="en-US" sz="2200" dirty="0">
                <a:latin typeface="+mn-lt"/>
              </a:rPr>
              <a:t> reads this representation from a file and reconstructs the original object</a:t>
            </a:r>
            <a:r>
              <a:rPr lang="en-US" altLang="en-US" sz="2200" dirty="0" smtClean="0">
                <a:latin typeface="+mn-lt"/>
              </a:rPr>
              <a:t>.</a:t>
            </a:r>
            <a:endParaRPr lang="en-US" altLang="en-US" sz="2200" dirty="0">
              <a:latin typeface="+mn-lt"/>
            </a:endParaRPr>
          </a:p>
          <a:p>
            <a:r>
              <a:rPr lang="en-US" altLang="en-US" sz="2200" dirty="0">
                <a:latin typeface="+mn-lt"/>
              </a:rPr>
              <a:t>Both methods throw a </a:t>
            </a:r>
            <a:r>
              <a:rPr lang="en-US" altLang="en-US" sz="2200" dirty="0">
                <a:latin typeface="Consolas" panose="020B0609020204030204" pitchFamily="49" charset="0"/>
                <a:cs typeface="Consolas" panose="020B0609020204030204" pitchFamily="49" charset="0"/>
              </a:rPr>
              <a:t>SerializationException </a:t>
            </a:r>
            <a:r>
              <a:rPr lang="en-US" altLang="en-US" sz="2200" dirty="0">
                <a:latin typeface="+mn-lt"/>
              </a:rPr>
              <a:t>if an error occurs during serialization or deserialization</a:t>
            </a:r>
            <a:r>
              <a:rPr lang="en-US" altLang="en-US" sz="2200" dirty="0" smtClean="0">
                <a:latin typeface="+mn-lt"/>
              </a:rPr>
              <a:t>.</a:t>
            </a:r>
            <a:endParaRPr lang="en-US" altLang="en-US" sz="2200" dirty="0">
              <a:latin typeface="+mn-lt"/>
            </a:endParaRPr>
          </a:p>
          <a:p>
            <a:r>
              <a:rPr lang="en-US" altLang="en-US" sz="2200" dirty="0">
                <a:latin typeface="+mn-lt"/>
              </a:rPr>
              <a:t>Both methods require a </a:t>
            </a:r>
            <a:r>
              <a:rPr lang="en-US" altLang="en-US" sz="2200" dirty="0">
                <a:latin typeface="Consolas" panose="020B0609020204030204" pitchFamily="49" charset="0"/>
                <a:cs typeface="Consolas" panose="020B0609020204030204" pitchFamily="49" charset="0"/>
              </a:rPr>
              <a:t>Stream</a:t>
            </a:r>
            <a:r>
              <a:rPr lang="en-US" altLang="en-US" sz="2200" dirty="0">
                <a:latin typeface="+mn-lt"/>
              </a:rPr>
              <a:t> object (e.g., the </a:t>
            </a:r>
            <a:r>
              <a:rPr lang="en-US" altLang="en-US" sz="2200" dirty="0">
                <a:latin typeface="Consolas" panose="020B0609020204030204" pitchFamily="49" charset="0"/>
                <a:cs typeface="Consolas" panose="020B0609020204030204" pitchFamily="49" charset="0"/>
              </a:rPr>
              <a:t>FileStream</a:t>
            </a:r>
            <a:r>
              <a:rPr lang="en-US" altLang="en-US" sz="2200" dirty="0">
                <a:latin typeface="+mn-lt"/>
              </a:rPr>
              <a:t>) as a parameter so that the </a:t>
            </a:r>
            <a:r>
              <a:rPr lang="en-US" altLang="en-US" sz="2200" dirty="0">
                <a:latin typeface="Consolas" panose="020B0609020204030204" pitchFamily="49" charset="0"/>
                <a:cs typeface="Consolas" panose="020B0609020204030204" pitchFamily="49" charset="0"/>
              </a:rPr>
              <a:t>BinaryFormatter</a:t>
            </a:r>
            <a:r>
              <a:rPr lang="en-US" altLang="en-US" sz="2200" dirty="0">
                <a:latin typeface="+mn-lt"/>
              </a:rPr>
              <a:t> can access the correct stream</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3459501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17.6 Serialization </a:t>
            </a:r>
            <a:r>
              <a:rPr lang="en-US" sz="2000" b="0" dirty="0" smtClean="0"/>
              <a:t>(5 </a:t>
            </a:r>
            <a:r>
              <a:rPr lang="en-US" sz="2000" b="0" dirty="0"/>
              <a:t>of 5)</a:t>
            </a:r>
            <a:endParaRPr lang="en-US" dirty="0"/>
          </a:p>
        </p:txBody>
      </p:sp>
      <p:sp>
        <p:nvSpPr>
          <p:cNvPr id="3" name="Text Placeholder 2"/>
          <p:cNvSpPr>
            <a:spLocks noGrp="1"/>
          </p:cNvSpPr>
          <p:nvPr>
            <p:ph type="body" idx="1"/>
          </p:nvPr>
        </p:nvSpPr>
        <p:spPr>
          <a:xfrm>
            <a:off x="457200" y="1600200"/>
            <a:ext cx="8229600" cy="3677653"/>
          </a:xfrm>
        </p:spPr>
        <p:txBody>
          <a:bodyPr/>
          <a:lstStyle/>
          <a:p>
            <a:r>
              <a:rPr lang="en-US" altLang="en-US" sz="2400" dirty="0">
                <a:latin typeface="+mn-lt"/>
              </a:rPr>
              <a:t>Next, we create and manipulate sequential-access files using object serialization</a:t>
            </a:r>
            <a:r>
              <a:rPr lang="en-US" altLang="en-US" sz="2400" dirty="0" smtClean="0">
                <a:latin typeface="+mn-lt"/>
              </a:rPr>
              <a:t>.</a:t>
            </a:r>
            <a:endParaRPr lang="en-US" altLang="en-US" sz="2400" dirty="0">
              <a:latin typeface="+mn-lt"/>
            </a:endParaRPr>
          </a:p>
          <a:p>
            <a:r>
              <a:rPr lang="en-US" altLang="en-US" sz="2400" dirty="0">
                <a:latin typeface="+mn-lt"/>
              </a:rPr>
              <a:t>Object serialization is performed with byte-based streams, so the sequential files created and manipulated will be binary files</a:t>
            </a:r>
            <a:r>
              <a:rPr lang="en-US" altLang="en-US" sz="2400" dirty="0" smtClean="0">
                <a:latin typeface="+mn-lt"/>
              </a:rPr>
              <a:t>.</a:t>
            </a:r>
            <a:endParaRPr lang="en-US" altLang="en-US" sz="2400" dirty="0">
              <a:latin typeface="+mn-lt"/>
            </a:endParaRPr>
          </a:p>
          <a:p>
            <a:r>
              <a:rPr lang="en-US" altLang="en-US" sz="2400" dirty="0">
                <a:latin typeface="+mn-lt"/>
              </a:rPr>
              <a:t>Binary files are not human readable</a:t>
            </a:r>
            <a:r>
              <a:rPr lang="en-US" altLang="en-US" sz="2400" dirty="0" smtClean="0">
                <a:latin typeface="+mn-lt"/>
              </a:rPr>
              <a:t>.</a:t>
            </a:r>
            <a:endParaRPr lang="en-US" altLang="en-US" sz="2400" dirty="0">
              <a:latin typeface="+mn-lt"/>
            </a:endParaRPr>
          </a:p>
          <a:p>
            <a:r>
              <a:rPr lang="en-US" altLang="en-US" sz="2400" dirty="0">
                <a:latin typeface="+mn-lt"/>
              </a:rPr>
              <a:t>For this reason, we write a separate app that reads and displays serialized objects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050526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17.7 Creating a Sequential-Access File Using Object </a:t>
            </a:r>
            <a:r>
              <a:rPr lang="en-US" dirty="0" smtClean="0"/>
              <a:t>Serialization </a:t>
            </a:r>
            <a:r>
              <a:rPr lang="en-US" sz="2000" b="0" dirty="0" smtClean="0"/>
              <a:t>(1 of 5)</a:t>
            </a:r>
            <a:endParaRPr lang="en-US" sz="2000" b="0" dirty="0"/>
          </a:p>
        </p:txBody>
      </p:sp>
      <p:sp>
        <p:nvSpPr>
          <p:cNvPr id="3" name="Text Placeholder 2"/>
          <p:cNvSpPr>
            <a:spLocks noGrp="1"/>
          </p:cNvSpPr>
          <p:nvPr>
            <p:ph type="body" idx="1"/>
          </p:nvPr>
        </p:nvSpPr>
        <p:spPr>
          <a:xfrm>
            <a:off x="457200" y="1600200"/>
            <a:ext cx="8229600" cy="2249905"/>
          </a:xfrm>
        </p:spPr>
        <p:txBody>
          <a:bodyPr/>
          <a:lstStyle/>
          <a:p>
            <a:r>
              <a:rPr lang="en-US" altLang="en-US" sz="2400" dirty="0">
                <a:latin typeface="+mn-lt"/>
              </a:rPr>
              <a:t>We begin by creating and writing serialized objects to a sequential-access file</a:t>
            </a:r>
            <a:r>
              <a:rPr lang="en-US" altLang="en-US" sz="2400" dirty="0" smtClean="0">
                <a:latin typeface="+mn-lt"/>
              </a:rPr>
              <a:t>.</a:t>
            </a:r>
            <a:endParaRPr lang="en-US" altLang="en-US" sz="2400" dirty="0">
              <a:latin typeface="+mn-lt"/>
            </a:endParaRPr>
          </a:p>
          <a:p>
            <a:r>
              <a:rPr lang="en-US" altLang="en-US" sz="2400" dirty="0">
                <a:latin typeface="+mn-lt"/>
              </a:rPr>
              <a:t>In this section, we reuse much of the code from earlier sections, so we focus only on the new features</a:t>
            </a:r>
            <a:r>
              <a:rPr lang="en-US" altLang="en-US" sz="2400" dirty="0" smtClean="0">
                <a:latin typeface="+mn-lt"/>
              </a:rPr>
              <a:t>.</a:t>
            </a:r>
          </a:p>
        </p:txBody>
      </p:sp>
    </p:spTree>
    <p:extLst>
      <p:ext uri="{BB962C8B-B14F-4D97-AF65-F5344CB8AC3E}">
        <p14:creationId xmlns:p14="http://schemas.microsoft.com/office/powerpoint/2010/main" val="3851610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17.7 Creating a Sequential-Access File Using Object Serialization </a:t>
            </a:r>
            <a:r>
              <a:rPr lang="en-US" sz="2000" b="0" dirty="0" smtClean="0"/>
              <a:t>(2 of 5)</a:t>
            </a:r>
            <a:endParaRPr lang="en-US" sz="2000" b="0" dirty="0"/>
          </a:p>
        </p:txBody>
      </p:sp>
      <p:sp>
        <p:nvSpPr>
          <p:cNvPr id="3" name="Text Placeholder 2"/>
          <p:cNvSpPr>
            <a:spLocks noGrp="1"/>
          </p:cNvSpPr>
          <p:nvPr>
            <p:ph type="body" idx="1"/>
          </p:nvPr>
        </p:nvSpPr>
        <p:spPr>
          <a:xfrm>
            <a:off x="457200" y="1600201"/>
            <a:ext cx="8229600" cy="3741820"/>
          </a:xfrm>
        </p:spPr>
        <p:txBody>
          <a:bodyPr/>
          <a:lstStyle/>
          <a:p>
            <a:pPr marL="109537" indent="0">
              <a:buNone/>
            </a:pPr>
            <a:r>
              <a:rPr lang="en-US" sz="2400" b="1" dirty="0">
                <a:latin typeface="+mn-lt"/>
              </a:rPr>
              <a:t>Defining the RecordSerializable Class</a:t>
            </a:r>
          </a:p>
          <a:p>
            <a:r>
              <a:rPr lang="en-US" sz="2400" dirty="0">
                <a:latin typeface="+mn-lt"/>
              </a:rPr>
              <a:t>Class </a:t>
            </a:r>
            <a:r>
              <a:rPr lang="en-US" sz="2400" dirty="0">
                <a:latin typeface="Consolas" panose="020B0609020204030204" pitchFamily="49" charset="0"/>
                <a:cs typeface="Consolas" panose="020B0609020204030204" pitchFamily="49" charset="0"/>
              </a:rPr>
              <a:t>RecordSerializable</a:t>
            </a:r>
            <a:r>
              <a:rPr lang="en-US" sz="2400" dirty="0">
                <a:latin typeface="+mn-lt"/>
              </a:rPr>
              <a:t> </a:t>
            </a:r>
            <a:r>
              <a:rPr lang="en-US" sz="2400" dirty="0" smtClean="0">
                <a:latin typeface="+mn-lt"/>
              </a:rPr>
              <a:t>(Figure 17.8 (see slide 79; </a:t>
            </a:r>
            <a:r>
              <a:rPr lang="en-US" sz="2400" dirty="0">
                <a:latin typeface="+mn-lt"/>
              </a:rPr>
              <a:t>part of the </a:t>
            </a:r>
            <a:r>
              <a:rPr lang="en-US" sz="2400" dirty="0">
                <a:latin typeface="Consolas" panose="020B0609020204030204" pitchFamily="49" charset="0"/>
                <a:cs typeface="Consolas" panose="020B0609020204030204" pitchFamily="49" charset="0"/>
              </a:rPr>
              <a:t>BankLibrary</a:t>
            </a:r>
            <a:r>
              <a:rPr lang="en-US" sz="2400" dirty="0">
                <a:latin typeface="+mn-lt"/>
              </a:rPr>
              <a:t> project) is marked with the </a:t>
            </a:r>
            <a:r>
              <a:rPr lang="en-US" sz="2400" dirty="0">
                <a:latin typeface="Consolas" panose="020B0609020204030204" pitchFamily="49" charset="0"/>
                <a:cs typeface="Consolas" panose="020B0609020204030204" pitchFamily="49" charset="0"/>
              </a:rPr>
              <a:t>[Serializable] </a:t>
            </a:r>
            <a:r>
              <a:rPr lang="en-US" sz="2400" dirty="0">
                <a:latin typeface="+mn-lt"/>
              </a:rPr>
              <a:t>attribute (line 7), which indicates to the </a:t>
            </a:r>
            <a:r>
              <a:rPr lang="en-US" sz="2400" dirty="0" smtClean="0">
                <a:latin typeface="+mn-lt"/>
              </a:rPr>
              <a:t>C</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R </a:t>
            </a:r>
            <a:r>
              <a:rPr lang="en-US" sz="2400" dirty="0">
                <a:latin typeface="+mn-lt"/>
              </a:rPr>
              <a:t>that </a:t>
            </a:r>
            <a:r>
              <a:rPr lang="en-US" sz="2400" dirty="0">
                <a:latin typeface="Consolas" panose="020B0609020204030204" pitchFamily="49" charset="0"/>
                <a:cs typeface="Consolas" panose="020B0609020204030204" pitchFamily="49" charset="0"/>
              </a:rPr>
              <a:t>RecordSerializable </a:t>
            </a:r>
            <a:r>
              <a:rPr lang="en-US" sz="2400" dirty="0">
                <a:latin typeface="+mn-lt"/>
              </a:rPr>
              <a:t>objects can be serialized</a:t>
            </a:r>
            <a:r>
              <a:rPr lang="en-US" sz="2400" dirty="0" smtClean="0">
                <a:latin typeface="+mn-lt"/>
              </a:rPr>
              <a:t>.</a:t>
            </a:r>
            <a:endParaRPr lang="en-US" sz="2400" dirty="0">
              <a:latin typeface="+mn-lt"/>
            </a:endParaRPr>
          </a:p>
          <a:p>
            <a:r>
              <a:rPr lang="en-US" sz="2400" dirty="0">
                <a:latin typeface="+mn-lt"/>
              </a:rPr>
              <a:t>Classes that represent serializable types must include this attribute in their declarations or must implement interface </a:t>
            </a:r>
            <a:r>
              <a:rPr lang="en-US" sz="2400" dirty="0" smtClean="0">
                <a:latin typeface="Consolas" panose="020B0609020204030204" pitchFamily="49" charset="0"/>
                <a:cs typeface="Consolas" panose="020B0609020204030204" pitchFamily="49" charset="0"/>
              </a:rPr>
              <a:t>I</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Serializable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98451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17.8 Serializable Class That Represents a Data </a:t>
            </a:r>
            <a:r>
              <a:rPr lang="en-US" dirty="0" smtClean="0"/>
              <a:t>Record </a:t>
            </a:r>
            <a:r>
              <a:rPr lang="en-US" sz="2000" b="0" dirty="0" smtClean="0"/>
              <a:t>(1 of 2)</a:t>
            </a:r>
            <a:endParaRPr lang="en-US" sz="2000" b="0" dirty="0"/>
          </a:p>
        </p:txBody>
      </p:sp>
      <p:pic>
        <p:nvPicPr>
          <p:cNvPr id="5" name="Picture 4" descr="Program code for a serializable class that represents a data record. Line 1: forward slash, forward slash, f i g period 17.8, colon, record serializable, period, c s. Line 2: forward slash, forward slash, serializable class that represents a data record, period. Line 3: using system, semicolon. Line 4: blank. Line 5: namespace bank library. Line 6: left brace. Line 7, indented once: open bracket serializable close bracket. Line 8, indented once: public class record serializable. Line 9, indented once: left brace. Line 10, indented twice: public i n t account, left brace, get, semicolon, set, semicolon, right brace. Line 11, indented twice: public string First Name, left brace, get, semicolon, set, semicolon, right brace. Line 12, indented twice: public string Last Name, left brace, get, semicolon, set, semicolon, right brace. Line 13, indented twice: public decimal balance, left brace, get, semicolon, set, semicolon, right brace. Line 14: blank. Line 15, indented twice: forward slash, forward slash, default constructor sets members to default values. Line 16, indented twice: public record serializable, left parenthesis, right parenthesis. Line 17, indented three times: colon, this, left parenthesis, 0, comma, string, period, empty, comma, string, period, empty, comma, 0 m, right parenthesis, left brace,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6" y="1811249"/>
            <a:ext cx="7927008" cy="3936542"/>
          </a:xfrm>
          <a:prstGeom prst="rect">
            <a:avLst/>
          </a:prstGeom>
        </p:spPr>
      </p:pic>
    </p:spTree>
    <p:extLst>
      <p:ext uri="{BB962C8B-B14F-4D97-AF65-F5344CB8AC3E}">
        <p14:creationId xmlns:p14="http://schemas.microsoft.com/office/powerpoint/2010/main" val="353999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17.2 Files and </a:t>
            </a:r>
            <a:r>
              <a:rPr lang="en-US" dirty="0" smtClean="0"/>
              <a:t>Streams </a:t>
            </a:r>
            <a:r>
              <a:rPr lang="en-US" sz="2000" b="0" dirty="0" smtClean="0"/>
              <a:t>(2 of 4)</a:t>
            </a:r>
            <a:endParaRPr lang="en-US" sz="2000" b="0" dirty="0"/>
          </a:p>
        </p:txBody>
      </p:sp>
      <p:sp>
        <p:nvSpPr>
          <p:cNvPr id="3" name="Text Placeholder 2"/>
          <p:cNvSpPr>
            <a:spLocks noGrp="1"/>
          </p:cNvSpPr>
          <p:nvPr>
            <p:ph type="body" idx="1"/>
          </p:nvPr>
        </p:nvSpPr>
        <p:spPr/>
        <p:txBody>
          <a:bodyPr/>
          <a:lstStyle/>
          <a:p>
            <a:r>
              <a:rPr lang="en-US" altLang="en-US" sz="2000" dirty="0">
                <a:latin typeface="+mn-lt"/>
              </a:rPr>
              <a:t>When a console app executes, the runtime environment creates three stream objects that are accessible via properties </a:t>
            </a:r>
            <a:r>
              <a:rPr lang="en-US" altLang="en-US" sz="2000" dirty="0">
                <a:latin typeface="Consolas" panose="020B0609020204030204" pitchFamily="49" charset="0"/>
                <a:cs typeface="Consolas" panose="020B0609020204030204" pitchFamily="49" charset="0"/>
              </a:rPr>
              <a:t>Console.Out, Console.In </a:t>
            </a:r>
            <a:r>
              <a:rPr lang="en-US" altLang="en-US" sz="2000" dirty="0">
                <a:latin typeface="+mn-lt"/>
              </a:rPr>
              <a:t>and </a:t>
            </a:r>
            <a:r>
              <a:rPr lang="en-US" altLang="en-US" sz="2000" dirty="0">
                <a:latin typeface="Consolas" panose="020B0609020204030204" pitchFamily="49" charset="0"/>
                <a:cs typeface="Consolas" panose="020B0609020204030204" pitchFamily="49" charset="0"/>
              </a:rPr>
              <a:t>Console.Error, </a:t>
            </a:r>
            <a:r>
              <a:rPr lang="en-US" altLang="en-US" sz="2000" dirty="0">
                <a:latin typeface="+mn-lt"/>
              </a:rPr>
              <a:t>respectively</a:t>
            </a:r>
            <a:r>
              <a:rPr lang="en-US" altLang="en-US" sz="2000" dirty="0" smtClean="0">
                <a:latin typeface="+mn-lt"/>
              </a:rPr>
              <a:t>.</a:t>
            </a:r>
            <a:endParaRPr lang="en-US" altLang="en-US" sz="2000" dirty="0">
              <a:latin typeface="+mn-lt"/>
            </a:endParaRPr>
          </a:p>
          <a:p>
            <a:r>
              <a:rPr lang="en-US" altLang="en-US" sz="2000" dirty="0">
                <a:latin typeface="+mn-lt"/>
              </a:rPr>
              <a:t>These objects use streams to facilitate communication between a program and a particular file or device</a:t>
            </a:r>
            <a:r>
              <a:rPr lang="en-US" altLang="en-US" sz="2000" dirty="0" smtClean="0">
                <a:latin typeface="+mn-lt"/>
              </a:rPr>
              <a:t>.</a:t>
            </a:r>
            <a:endParaRPr lang="en-US" altLang="en-US" sz="2000" dirty="0">
              <a:latin typeface="+mn-lt"/>
            </a:endParaRPr>
          </a:p>
          <a:p>
            <a:r>
              <a:rPr lang="en-US" altLang="en-US" sz="2000" dirty="0">
                <a:latin typeface="Consolas" panose="020B0609020204030204" pitchFamily="49" charset="0"/>
                <a:cs typeface="Consolas" panose="020B0609020204030204" pitchFamily="49" charset="0"/>
              </a:rPr>
              <a:t>Console.In</a:t>
            </a:r>
            <a:r>
              <a:rPr lang="en-US" altLang="en-US" sz="2000" dirty="0">
                <a:latin typeface="+mn-lt"/>
              </a:rPr>
              <a:t> refers to the standard input stream object, which enables a program to input data from the keyboard</a:t>
            </a:r>
            <a:r>
              <a:rPr lang="en-US" altLang="en-US" sz="2000" dirty="0" smtClean="0">
                <a:latin typeface="+mn-lt"/>
              </a:rPr>
              <a:t>.</a:t>
            </a:r>
            <a:endParaRPr lang="en-US" altLang="en-US" sz="2000" dirty="0">
              <a:latin typeface="+mn-lt"/>
            </a:endParaRPr>
          </a:p>
          <a:p>
            <a:r>
              <a:rPr lang="en-US" altLang="en-US" sz="2000" dirty="0">
                <a:latin typeface="Consolas" panose="020B0609020204030204" pitchFamily="49" charset="0"/>
                <a:cs typeface="Consolas" panose="020B0609020204030204" pitchFamily="49" charset="0"/>
              </a:rPr>
              <a:t>Console.Out</a:t>
            </a:r>
            <a:r>
              <a:rPr lang="en-US" altLang="en-US" sz="2000" dirty="0">
                <a:latin typeface="+mn-lt"/>
              </a:rPr>
              <a:t> refers to the standard output stream object, which enables a program to output data to the screen</a:t>
            </a:r>
            <a:r>
              <a:rPr lang="en-US" altLang="en-US" sz="2000" dirty="0" smtClean="0">
                <a:latin typeface="+mn-lt"/>
              </a:rPr>
              <a:t>.</a:t>
            </a:r>
            <a:endParaRPr lang="en-US" altLang="en-US" sz="2000" dirty="0">
              <a:latin typeface="+mn-lt"/>
            </a:endParaRPr>
          </a:p>
          <a:p>
            <a:r>
              <a:rPr lang="en-US" altLang="en-US" sz="2000" dirty="0" smtClean="0">
                <a:latin typeface="Consolas" panose="020B0609020204030204" pitchFamily="49" charset="0"/>
                <a:cs typeface="Consolas" panose="020B0609020204030204" pitchFamily="49" charset="0"/>
              </a:rPr>
              <a:t>Console.Erro</a:t>
            </a:r>
            <a:r>
              <a:rPr lang="en-US" altLang="en-US" sz="2000" dirty="0" smtClean="0">
                <a:latin typeface="Consolas" panose="020B0609020204030204" pitchFamily="49" charset="0"/>
              </a:rPr>
              <a:t>r</a:t>
            </a:r>
            <a:r>
              <a:rPr lang="en-US" altLang="en-US" sz="2000" dirty="0" smtClean="0">
                <a:latin typeface="+mn-lt"/>
              </a:rPr>
              <a:t> </a:t>
            </a:r>
            <a:r>
              <a:rPr lang="en-US" altLang="en-US" sz="2000" dirty="0">
                <a:latin typeface="+mn-lt"/>
              </a:rPr>
              <a:t>refers to the standard error stream object, which enables a program to output error messages to the screen</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32752194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17.8 Serializable Class That Represents a Data </a:t>
            </a:r>
            <a:r>
              <a:rPr lang="en-US" dirty="0" smtClean="0"/>
              <a:t>Record </a:t>
            </a:r>
            <a:r>
              <a:rPr lang="en-US" sz="2000" b="0" dirty="0" smtClean="0"/>
              <a:t>(2 </a:t>
            </a:r>
            <a:r>
              <a:rPr lang="en-US" sz="2000" b="0" dirty="0"/>
              <a:t>of 2)</a:t>
            </a:r>
            <a:endParaRPr lang="en-US" dirty="0"/>
          </a:p>
        </p:txBody>
      </p:sp>
      <p:pic>
        <p:nvPicPr>
          <p:cNvPr id="5" name="Picture 4" descr="Program code for a serializable class that represents a data record. Line 19, indented twice: forward slash, forward slash, overloaded constructor sets members to parameter values. Line 20, indented twice: public record serializable, left parenthesis, i n t account, comma, string First Name, comma. Line 21, indented three times: string Last Name, comma, decimal balance, right parenthesis. Line 22, indented twice: left brace. Line 23, indented three times: account = account, semicolon. Line 24, indented three times: First Name, = First Name, semicolon. Line 25, indented three times: Last Name, = Last Name, semicolon. Line 26, indented three times: balance = balance, semicolon. Line 27, indented twice: right brace. Line 28, indented once: right brace. Line 2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6" y="1833955"/>
            <a:ext cx="7927008" cy="2588411"/>
          </a:xfrm>
          <a:prstGeom prst="rect">
            <a:avLst/>
          </a:prstGeom>
        </p:spPr>
      </p:pic>
    </p:spTree>
    <p:extLst>
      <p:ext uri="{BB962C8B-B14F-4D97-AF65-F5344CB8AC3E}">
        <p14:creationId xmlns:p14="http://schemas.microsoft.com/office/powerpoint/2010/main" val="664913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17.7 Creating a Sequential-Access File Using Object Serialization </a:t>
            </a:r>
            <a:r>
              <a:rPr lang="en-US" sz="2000" b="0" dirty="0" smtClean="0"/>
              <a:t>(3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200" dirty="0">
                <a:latin typeface="+mn-lt"/>
              </a:rPr>
              <a:t>In a class that’s marked with the </a:t>
            </a:r>
            <a:r>
              <a:rPr lang="en-US" altLang="en-US" sz="2200" dirty="0">
                <a:latin typeface="Consolas" panose="020B0609020204030204" pitchFamily="49" charset="0"/>
                <a:cs typeface="Consolas" panose="020B0609020204030204" pitchFamily="49" charset="0"/>
              </a:rPr>
              <a:t>[</a:t>
            </a:r>
            <a:r>
              <a:rPr lang="en-US" altLang="en-US" sz="2200" dirty="0" smtClean="0">
                <a:latin typeface="Consolas" panose="020B0609020204030204" pitchFamily="49" charset="0"/>
                <a:cs typeface="Consolas" panose="020B0609020204030204" pitchFamily="49" charset="0"/>
              </a:rPr>
              <a:t>Serializable] </a:t>
            </a:r>
            <a:r>
              <a:rPr lang="en-US" altLang="en-US" sz="2200" dirty="0" smtClean="0">
                <a:latin typeface="+mn-lt"/>
              </a:rPr>
              <a:t>attribute </a:t>
            </a:r>
            <a:r>
              <a:rPr lang="en-US" altLang="en-US" sz="2200" dirty="0">
                <a:latin typeface="+mn-lt"/>
              </a:rPr>
              <a:t>or that implements interface </a:t>
            </a:r>
            <a:r>
              <a:rPr lang="en-US" altLang="en-US" sz="2200" dirty="0">
                <a:latin typeface="Consolas" panose="020B0609020204030204" pitchFamily="49" charset="0"/>
                <a:cs typeface="Consolas" panose="020B0609020204030204" pitchFamily="49" charset="0"/>
              </a:rPr>
              <a:t>ISerializable</a:t>
            </a:r>
            <a:r>
              <a:rPr lang="en-US" altLang="en-US" sz="2200" dirty="0">
                <a:latin typeface="+mn-lt"/>
              </a:rPr>
              <a:t>, you must ensure that every instance variable of the class is also serializable</a:t>
            </a:r>
            <a:r>
              <a:rPr lang="en-US" altLang="en-US" sz="2200" dirty="0" smtClean="0">
                <a:latin typeface="+mn-lt"/>
              </a:rPr>
              <a:t>.</a:t>
            </a:r>
            <a:endParaRPr lang="en-US" altLang="en-US" sz="2200" dirty="0">
              <a:latin typeface="+mn-lt"/>
            </a:endParaRPr>
          </a:p>
          <a:p>
            <a:r>
              <a:rPr lang="en-US" altLang="en-US" sz="2200" dirty="0">
                <a:latin typeface="+mn-lt"/>
              </a:rPr>
              <a:t>All simple-type variables and strings are serializable</a:t>
            </a:r>
            <a:r>
              <a:rPr lang="en-US" altLang="en-US" sz="2200" dirty="0" smtClean="0">
                <a:latin typeface="+mn-lt"/>
              </a:rPr>
              <a:t>.</a:t>
            </a:r>
            <a:endParaRPr lang="en-US" altLang="en-US" sz="2200" dirty="0">
              <a:latin typeface="+mn-lt"/>
            </a:endParaRPr>
          </a:p>
          <a:p>
            <a:r>
              <a:rPr lang="en-US" altLang="en-US" sz="2200" dirty="0">
                <a:latin typeface="+mn-lt"/>
              </a:rPr>
              <a:t>For variables of reference types, you must check the class declaration (and possibly its base classes) to ensure that the type is serializable</a:t>
            </a:r>
            <a:r>
              <a:rPr lang="en-US" altLang="en-US" sz="2200" dirty="0" smtClean="0">
                <a:latin typeface="+mn-lt"/>
              </a:rPr>
              <a:t>.</a:t>
            </a:r>
            <a:endParaRPr lang="en-US" altLang="en-US" sz="2200" dirty="0">
              <a:latin typeface="+mn-lt"/>
            </a:endParaRPr>
          </a:p>
          <a:p>
            <a:r>
              <a:rPr lang="en-US" altLang="en-US" sz="2200" dirty="0">
                <a:latin typeface="+mn-lt"/>
              </a:rPr>
              <a:t>By default, array objects are serializable</a:t>
            </a:r>
            <a:r>
              <a:rPr lang="en-US" altLang="en-US" sz="2200" dirty="0" smtClean="0">
                <a:latin typeface="+mn-lt"/>
              </a:rPr>
              <a:t>.</a:t>
            </a:r>
            <a:endParaRPr lang="en-US" altLang="en-US" sz="2200" dirty="0">
              <a:latin typeface="+mn-lt"/>
            </a:endParaRPr>
          </a:p>
          <a:p>
            <a:r>
              <a:rPr lang="en-US" altLang="en-US" sz="2200" dirty="0">
                <a:latin typeface="+mn-lt"/>
              </a:rPr>
              <a:t>However, if the array contains references to other objects, those objects may or may not be serializable</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448134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17.7 Creating a Sequential-Access File Using Object Serialization </a:t>
            </a:r>
            <a:r>
              <a:rPr lang="en-US" sz="2000" b="0" dirty="0" smtClean="0"/>
              <a:t>(4 </a:t>
            </a:r>
            <a:r>
              <a:rPr lang="en-US" sz="2000" b="0" dirty="0"/>
              <a:t>of 5)</a:t>
            </a:r>
            <a:endParaRPr lang="en-US" dirty="0"/>
          </a:p>
        </p:txBody>
      </p:sp>
      <p:sp>
        <p:nvSpPr>
          <p:cNvPr id="3" name="Text Placeholder 2"/>
          <p:cNvSpPr>
            <a:spLocks noGrp="1"/>
          </p:cNvSpPr>
          <p:nvPr>
            <p:ph type="body" idx="1"/>
          </p:nvPr>
        </p:nvSpPr>
        <p:spPr>
          <a:xfrm>
            <a:off x="457200" y="1600200"/>
            <a:ext cx="8229600" cy="4678680"/>
          </a:xfrm>
        </p:spPr>
        <p:txBody>
          <a:bodyPr/>
          <a:lstStyle/>
          <a:p>
            <a:pPr marL="109537" indent="0">
              <a:buNone/>
            </a:pPr>
            <a:r>
              <a:rPr lang="en-US" sz="2000" b="1" dirty="0" smtClean="0">
                <a:latin typeface="+mn-lt"/>
              </a:rPr>
              <a:t>Using a Serialization Stream to Create an Output File</a:t>
            </a:r>
          </a:p>
          <a:p>
            <a:r>
              <a:rPr lang="en-US" sz="2000" dirty="0" smtClean="0">
                <a:latin typeface="+mn-lt"/>
              </a:rPr>
              <a:t>Next, we’ll create a sequential-access file with serialization (Figure 17.9 see slide 84).</a:t>
            </a:r>
          </a:p>
          <a:p>
            <a:r>
              <a:rPr lang="en-US" sz="2000" dirty="0" smtClean="0">
                <a:latin typeface="+mn-lt"/>
              </a:rPr>
              <a:t>To test this program, we used the sample data from Figure 17.5 (see slide 41) to create a file named </a:t>
            </a:r>
            <a:r>
              <a:rPr lang="en-US" sz="2000" dirty="0" smtClean="0">
                <a:latin typeface="Consolas" panose="020B0609020204030204" pitchFamily="49" charset="0"/>
                <a:cs typeface="Consolas" panose="020B0609020204030204" pitchFamily="49" charset="0"/>
              </a:rPr>
              <a:t>clients.ser.</a:t>
            </a:r>
          </a:p>
          <a:p>
            <a:r>
              <a:rPr lang="en-US" sz="2000" dirty="0" smtClean="0">
                <a:latin typeface="+mn-lt"/>
              </a:rPr>
              <a:t>Line 15 creates a </a:t>
            </a:r>
            <a:r>
              <a:rPr lang="en-US" sz="2000" dirty="0" smtClean="0">
                <a:latin typeface="Consolas" panose="020B0609020204030204" pitchFamily="49" charset="0"/>
                <a:cs typeface="Consolas" panose="020B0609020204030204" pitchFamily="49" charset="0"/>
              </a:rPr>
              <a:t>BinaryFormatter</a:t>
            </a:r>
            <a:r>
              <a:rPr lang="en-US" sz="2000" dirty="0" smtClean="0">
                <a:latin typeface="+mn-lt"/>
              </a:rPr>
              <a:t> for writing serialized objects. </a:t>
            </a:r>
          </a:p>
          <a:p>
            <a:r>
              <a:rPr lang="en-US" sz="2000" dirty="0" smtClean="0">
                <a:latin typeface="+mn-lt"/>
              </a:rPr>
              <a:t>Lines 55–56 open the</a:t>
            </a:r>
            <a:r>
              <a:rPr lang="en-US" sz="2000" dirty="0" smtClean="0">
                <a:latin typeface="Consolas" panose="020B0609020204030204" pitchFamily="49" charset="0"/>
                <a:cs typeface="Consolas" panose="020B0609020204030204" pitchFamily="49" charset="0"/>
              </a:rPr>
              <a:t> FileStream </a:t>
            </a:r>
            <a:r>
              <a:rPr lang="en-US" sz="2000" dirty="0" smtClean="0">
                <a:latin typeface="+mn-lt"/>
              </a:rPr>
              <a:t>to which this program writes the serialized objects.</a:t>
            </a:r>
          </a:p>
          <a:p>
            <a:r>
              <a:rPr lang="en-US" sz="2000" dirty="0" smtClean="0">
                <a:latin typeface="+mn-lt"/>
              </a:rPr>
              <a:t>The string argument that’s passed to the </a:t>
            </a:r>
            <a:r>
              <a:rPr lang="en-US" sz="2000" dirty="0" smtClean="0">
                <a:latin typeface="Consolas" panose="020B0609020204030204" pitchFamily="49" charset="0"/>
                <a:cs typeface="Consolas" panose="020B0609020204030204" pitchFamily="49" charset="0"/>
              </a:rPr>
              <a:t>FileStream’s</a:t>
            </a:r>
            <a:r>
              <a:rPr lang="en-US" sz="2000" dirty="0" smtClean="0">
                <a:latin typeface="+mn-lt"/>
              </a:rPr>
              <a:t> constructor represents the name and path of the file to be opened.</a:t>
            </a:r>
          </a:p>
          <a:p>
            <a:r>
              <a:rPr lang="en-US" sz="2000" dirty="0" smtClean="0">
                <a:latin typeface="+mn-lt"/>
              </a:rPr>
              <a:t>This specifies the file to which the serialized objects will be written.</a:t>
            </a:r>
            <a:endParaRPr lang="en-US" sz="2000" dirty="0">
              <a:latin typeface="+mn-lt"/>
            </a:endParaRPr>
          </a:p>
        </p:txBody>
      </p:sp>
    </p:spTree>
    <p:extLst>
      <p:ext uri="{BB962C8B-B14F-4D97-AF65-F5344CB8AC3E}">
        <p14:creationId xmlns:p14="http://schemas.microsoft.com/office/powerpoint/2010/main" val="2241143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17.7 Creating a Sequential-Access File Using Object Serialization </a:t>
            </a:r>
            <a:r>
              <a:rPr lang="en-US" sz="2000" b="0" dirty="0" smtClean="0"/>
              <a:t>(5 </a:t>
            </a:r>
            <a:r>
              <a:rPr lang="en-US" sz="2000" b="0" dirty="0"/>
              <a:t>of 5)</a:t>
            </a:r>
            <a:endParaRPr lang="en-US" dirty="0"/>
          </a:p>
        </p:txBody>
      </p:sp>
      <p:sp>
        <p:nvSpPr>
          <p:cNvPr id="3" name="Text Placeholder 2"/>
          <p:cNvSpPr>
            <a:spLocks noGrp="1"/>
          </p:cNvSpPr>
          <p:nvPr>
            <p:ph type="body" idx="1"/>
          </p:nvPr>
        </p:nvSpPr>
        <p:spPr/>
        <p:txBody>
          <a:bodyPr/>
          <a:lstStyle/>
          <a:p>
            <a:r>
              <a:rPr lang="en-US" altLang="en-US" sz="2400" dirty="0">
                <a:latin typeface="+mn-lt"/>
              </a:rPr>
              <a:t>The program does not show how the data records actually appear in the file</a:t>
            </a:r>
            <a:r>
              <a:rPr lang="en-US" altLang="en-US" sz="2400" dirty="0" smtClean="0">
                <a:latin typeface="+mn-lt"/>
              </a:rPr>
              <a:t>.</a:t>
            </a:r>
            <a:endParaRPr lang="en-US" altLang="en-US" sz="2400" dirty="0">
              <a:latin typeface="+mn-lt"/>
            </a:endParaRPr>
          </a:p>
          <a:p>
            <a:r>
              <a:rPr lang="en-US" altLang="en-US" sz="2400" dirty="0">
                <a:latin typeface="+mn-lt"/>
              </a:rPr>
              <a:t>Remember that we are now using binary files, which are not human readable</a:t>
            </a:r>
            <a:r>
              <a:rPr lang="en-US" altLang="en-US" sz="2400" dirty="0" smtClean="0">
                <a:latin typeface="+mn-lt"/>
              </a:rPr>
              <a:t>.</a:t>
            </a:r>
            <a:endParaRPr lang="en-US" altLang="en-US" sz="2400" dirty="0">
              <a:latin typeface="+mn-lt"/>
            </a:endParaRPr>
          </a:p>
          <a:p>
            <a:r>
              <a:rPr lang="en-US" altLang="en-US" sz="2400" dirty="0">
                <a:latin typeface="+mn-lt"/>
              </a:rPr>
              <a:t>To verify that the file was created successfully, the next section presents a program to read the file’s contents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18018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a:t>
            </a:r>
            <a:r>
              <a:rPr lang="en-US" dirty="0" smtClean="0"/>
              <a:t>Serialization </a:t>
            </a:r>
            <a:r>
              <a:rPr lang="en-US" sz="2000" b="0" dirty="0" smtClean="0"/>
              <a:t>(1 of 7)</a:t>
            </a:r>
            <a:endParaRPr lang="en-US" sz="2000" b="0" dirty="0"/>
          </a:p>
        </p:txBody>
      </p:sp>
      <p:pic>
        <p:nvPicPr>
          <p:cNvPr id="5" name="Picture 4" descr="Program code for using a serialization stream to create an output file. Line 1: forward slash, forward slash, f i g period 17.9, colon, create file form, period, c s. Line 2: forward slash, forward slash, creating a sequential access file using serialization, period. Line 3: using system, semicolon. Line 4: using system, period, windows, period, forms, semicolon. Line 5: using system, period, i o, semicolon. Line 6: using system, period, runtime, period, serialization, period, formatters, period, binary, semicolon. Line 7: using system, period, runtime, period, serialization, semicolon. Line 8: using bank library, semicolon. Line 9: blank. Line 10: namespace create file. Line 11: left brace. Line 12, indented once: public partial class create file form, colon, bank u i form. Line 13, indented once: left brace. Line 14, indented twice: forward slash, forward slash, object for serializing record serializables in binary format. Line 15, indented twice: private binary formatter for matter = new binary formatter, left parenthesis, right parenthesis, semicolon. Line 16, indented twice: private file stream output, semicolon, forward slash, forward slash, stream for writing to a file. Line 17: blank. Line 18, indented twice: forward slash, forward slash, parameter less, constructor. Line 19, indented twice: public create file form, left parenthesis, right parenthesis. Line 20, indented twice: left brace. Line 21, indented three times: initialize component, left parenthesis, right parenthesis, semicolon. Line 2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091" y="1816918"/>
            <a:ext cx="7247978" cy="4412885"/>
          </a:xfrm>
          <a:prstGeom prst="rect">
            <a:avLst/>
          </a:prstGeom>
        </p:spPr>
      </p:pic>
    </p:spTree>
    <p:extLst>
      <p:ext uri="{BB962C8B-B14F-4D97-AF65-F5344CB8AC3E}">
        <p14:creationId xmlns:p14="http://schemas.microsoft.com/office/powerpoint/2010/main" val="2941330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(2 </a:t>
            </a:r>
            <a:r>
              <a:rPr lang="en-US" sz="2000" b="0" dirty="0"/>
              <a:t>of 7)</a:t>
            </a:r>
            <a:endParaRPr lang="en-US" dirty="0"/>
          </a:p>
        </p:txBody>
      </p:sp>
      <p:pic>
        <p:nvPicPr>
          <p:cNvPr id="5" name="Picture 4" descr="Program code for using a serialization stream to create an output file. Line 23: blank. Line 24, indented twice: forward slash, forward slash, handler for save button underscore click. Line 25, indented twice: private void save button underscore click, left parenthesis, object sender, comma, event a r g s e, right parenthesis. Line 26, indented twice: left brace. Line 27, indented three times: forward slash, forward slash, create and show dialog box enabling user to save file. Line 28, indented three times: dialog result, result, semicolon. Line 29, indented three times: string filename, semicolon, forward slash, forward slash, name of file to save data. Line 30: blank. Line 31, indented three times: using, left parenthesis, save file dialog file chooser = new save file dialog, left parenthesis, right parenthesis, right parenthesis. Line 32, indented three times: left brace. Line 33, indented four times: file chooser, period, check file exists = false, semicolon, forward slash, forward slash, let user create file. Line 34: blank. Line 35, indented four times: forward slash, forward slash, retrieve the result of the dialog box. Line 36, indented four times: result = file chooser, period, show dialog, left parenthesis, right parenthesis, semicolon. Line 37, indented four times: filename = file chooser, period, filename, semicolon, forward slash, forward slash, get specified file name. Line 38, indented three times: right brace. Line 3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9" y="1775283"/>
            <a:ext cx="8006278" cy="3785282"/>
          </a:xfrm>
          <a:prstGeom prst="rect">
            <a:avLst/>
          </a:prstGeom>
        </p:spPr>
      </p:pic>
    </p:spTree>
    <p:extLst>
      <p:ext uri="{BB962C8B-B14F-4D97-AF65-F5344CB8AC3E}">
        <p14:creationId xmlns:p14="http://schemas.microsoft.com/office/powerpoint/2010/main" val="350688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(3 </a:t>
            </a:r>
            <a:r>
              <a:rPr lang="en-US" sz="2000" b="0" dirty="0"/>
              <a:t>of 7)</a:t>
            </a:r>
            <a:endParaRPr lang="en-US" dirty="0"/>
          </a:p>
        </p:txBody>
      </p:sp>
      <p:pic>
        <p:nvPicPr>
          <p:cNvPr id="5" name="Picture 4" descr="Program code for using a serialization stream to create an output file. Line 40, indented three times: forward slash, forward slash, ensure that user clicked, open quotes, ok, close quotes. Line 41, indented three times: if, left parenthesis, result = = dialog result, period, ok, right parenthesis. Line 42, indented three times: left brace. Line 43, indented four times: forward slash, forward slash, show error if user specified invalid file. Line 44, indented four times: if, left parenthesis, string, period, is null or empty, left parenthesis, filename, right parenthesis, right parenthesis. Line 45, indented four times: left brace. Line 46, indented five times: message box, period, show, left parenthesis, open quotes, invalid file name, close quotes, comma, open quotes, error, close quotes, comma. Line 47, indented six times: message box, buttons, period, ok, comma, message box, icon, period, error, right parenthesis, semicolon. Line 48, indented three times: right brace. Line 49, indented three times: else. Line 50, indented three times: left brace. Line 51, indented five times: forward slash, forward slash, save file via file stream if user specified valid file. Line 52, indented five times: try. Line 53, indented five times: left brace. Line 54, indented five times: forward slash, forward slash, open file with write access. Line 55, indented five times: output = new file stream, left parenthesis, filename, comma. Line 56, indented six times: file mode, period, open or create, comma, file access, period, write, right parenthesis, semicolon. Line 57: blank. Line 58, indented five times: forward slash, forward slash, disable save button and enable enter button. Line 59, indented five times: save button, period, enabled = false, semicolon. Line 60, indented five times: enter button, period, enabled = true, semicolon. Line 61, indented four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78" y="1674711"/>
            <a:ext cx="7720045" cy="4605858"/>
          </a:xfrm>
          <a:prstGeom prst="rect">
            <a:avLst/>
          </a:prstGeom>
        </p:spPr>
      </p:pic>
    </p:spTree>
    <p:extLst>
      <p:ext uri="{BB962C8B-B14F-4D97-AF65-F5344CB8AC3E}">
        <p14:creationId xmlns:p14="http://schemas.microsoft.com/office/powerpoint/2010/main" val="3349786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(4 </a:t>
            </a:r>
            <a:r>
              <a:rPr lang="en-US" sz="2000" b="0" dirty="0"/>
              <a:t>of 7)</a:t>
            </a:r>
            <a:endParaRPr lang="en-US" dirty="0"/>
          </a:p>
        </p:txBody>
      </p:sp>
      <p:pic>
        <p:nvPicPr>
          <p:cNvPr id="5" name="Picture 4" descr="Program code for using a serialization stream to create an output file. Line 62, indented four times: catch, left parenthesis, i o exception, right parenthesis. Line 63, indented four times: left brace. Line 64, indented five times: forward slash, forward slash, notify user if file could not be opened. Line 65, indented five times: message box, period, show, left parenthesis, open quotes, error opening file, close quotes, comma, open quotes, error, close quotes, comma. Line 66, indented six times: message box, buttons, period, ok, comma, message box, icon, period, error, right parenthesis, semicolon. Line 67, indented five times: right brace. Line 68, indented four times: right brace. Line 69, indented three times: right brace. Line 70, indented twice: right brace. Line 71: blank. Line 72, indented twice: forward slash, forward slash, handler for enter button click. Line 73, indented twice: private void enter button underscore click, left parenthesis, object sender, comma, event a r g s e, right parenthesis. Line 74, indented twice: left brace. Line 75, indented three times: forward slash, forward slash, store textbox values string array. Line 76, indented three times: string open bracket close bracket values = get text box values, left parenthesis, right parenthesis, semicolon. Line 77: blank. Line 78, indented three times: forward slash, forward slash, determine whether textbox account field is empty. Line 79, indented three times: if, left parenthesis, exclamation point string, period, is null or empty, left parenthesis, values open bracket, left parenthesis, i n t, right parenthesis, text box indices, period, account close bracket, right parenthesis, right parenthesis. Line 80, indented three times: left brace. Line 81, indented four times: forward slash, forward slash, store textbox values in record serializable and serialize it. Line 82, indented four times: try. Line 83, indented four times: lef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756410"/>
            <a:ext cx="7493000" cy="4381500"/>
          </a:xfrm>
          <a:prstGeom prst="rect">
            <a:avLst/>
          </a:prstGeom>
        </p:spPr>
      </p:pic>
    </p:spTree>
    <p:extLst>
      <p:ext uri="{BB962C8B-B14F-4D97-AF65-F5344CB8AC3E}">
        <p14:creationId xmlns:p14="http://schemas.microsoft.com/office/powerpoint/2010/main" val="1774941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(5 </a:t>
            </a:r>
            <a:r>
              <a:rPr lang="en-US" sz="2000" b="0" dirty="0"/>
              <a:t>of 7)</a:t>
            </a:r>
            <a:endParaRPr lang="en-US" dirty="0"/>
          </a:p>
        </p:txBody>
      </p:sp>
      <p:pic>
        <p:nvPicPr>
          <p:cNvPr id="5" name="Picture 4" descr="Line 84, indented five times: forward slash, forward slash, get account number value from textbox. Line 85, indented five times: i n t account number = i n t, period, parse, left parenthesis. Line 86, indented six times: values open bracket, left parenthesis, i n t, right parenthesis, text box indices, period, account close bracket, right parenthesis, semicolon. Line 87: blank. Line 88, indented five times: forward slash, forward slash, determine whether account number is valid. Line 89, indented five times: if, left parenthesis, account number right angle bracket, 0, right parenthesis. Line 90, indented five times: left brace. Line 91, indented six times: forward slash, forward slash, record serializable to serialize. Line 92, indented six times: v a r record = new record serializable, left parenthesis, account number, comma. Line 93, indented seven times: values open bracket, left parenthesis, i n t, right parenthesis, text box indices, period, first close bracket, comma. Line 94, indented seven times: values open bracket, left parenthesis, i n t, right parenthesis, text box indices, period, last close bracket, comma. Line 95, indented seven times: decimal, period, parse, left parenthesis, values open bracket, left parenthesis, i n t, right parenthesis, text box indices, period, balance close bracket, right parenthesis, right parenthesis, semicolon. Line 96: blank. Line 97, indented six times: forward slash, forward slash, write record to file stream, left parenthesis, serialize object, right parenthesis. Line 98, indented six times: formatter, period, serialize, left parenthesis, output, comma, record, right parenthesis, semicolon. Line 99, indented five times: right brace. Line 100, indented twice: else. Line 101, indented twice: left brace. Line 102, indented three times: forward slash, forward slash, notify user if invalid account number. Line 103, indented three times: message box, period, show, left parenthesis, open quotes, invalid account number, close quotes, comma, open quotes, error, close quotes, comma. Line 104, indented four times: message box, buttons, period, ok, comma, message box, icon, period, error, right parenthesis, semicolon. Line 105, indented three times: right brace. Line 106,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84" y="1700152"/>
            <a:ext cx="7272632" cy="4585456"/>
          </a:xfrm>
          <a:prstGeom prst="rect">
            <a:avLst/>
          </a:prstGeom>
        </p:spPr>
      </p:pic>
    </p:spTree>
    <p:extLst>
      <p:ext uri="{BB962C8B-B14F-4D97-AF65-F5344CB8AC3E}">
        <p14:creationId xmlns:p14="http://schemas.microsoft.com/office/powerpoint/2010/main" val="902986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(6 </a:t>
            </a:r>
            <a:r>
              <a:rPr lang="en-US" sz="2000" b="0" dirty="0"/>
              <a:t>of 7)</a:t>
            </a:r>
            <a:endParaRPr lang="en-US" dirty="0"/>
          </a:p>
        </p:txBody>
      </p:sp>
      <p:pic>
        <p:nvPicPr>
          <p:cNvPr id="5" name="Picture 4" descr="Line 107, indented three times: catch, left parenthesis, serialization exception, right parenthesis. Line 108, indented three times: left brace. Line 109, indented four times: message box, period, show, left parenthesis, open quotes, error writing to file, close quotes, comma, open quotes, error, close quotes, comma. Line 110, indented five times: message box, buttons, period, ok, comma, message box, icon, period, error, right parenthesis, semicolon. Line 111, indented three times: right brace. Line 112, indented three times: catch, left parenthesis, format exception, right parenthesis. Line 113, indented three times: left brace. Line 114, indented four times: message box, period, show, left parenthesis, open quotes, invalid format, close quotes, comma, open quotes, error, close quotes, comma. Line 115, indented five times: message box, buttons, period, ok, comma, message box, icon, period, error, right parenthesis, semicolon. Line 116, indented three times: right brace. Line 117, indented twice: right brace. Line 118: blank. Line 119, indented twice: clear text boxes, left parenthesis, right parenthesis, semicolon, forward slash, forward slash, clear textbox values. Line 120, indented twice: right brace. Line 1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4" y="1789824"/>
            <a:ext cx="7848523" cy="3230174"/>
          </a:xfrm>
          <a:prstGeom prst="rect">
            <a:avLst/>
          </a:prstGeom>
        </p:spPr>
      </p:pic>
    </p:spTree>
    <p:extLst>
      <p:ext uri="{BB962C8B-B14F-4D97-AF65-F5344CB8AC3E}">
        <p14:creationId xmlns:p14="http://schemas.microsoft.com/office/powerpoint/2010/main" val="400746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17.2 Files and </a:t>
            </a:r>
            <a:r>
              <a:rPr lang="en-US" dirty="0" smtClean="0"/>
              <a:t>Streams </a:t>
            </a:r>
            <a:r>
              <a:rPr lang="en-US" sz="2000" b="0" dirty="0" smtClean="0"/>
              <a:t>(3 of 4)</a:t>
            </a:r>
            <a:endParaRPr lang="en-US" sz="2000" b="0" dirty="0"/>
          </a:p>
        </p:txBody>
      </p:sp>
      <p:sp>
        <p:nvSpPr>
          <p:cNvPr id="3" name="Text Placeholder 2"/>
          <p:cNvSpPr>
            <a:spLocks noGrp="1"/>
          </p:cNvSpPr>
          <p:nvPr>
            <p:ph type="body" idx="1"/>
          </p:nvPr>
        </p:nvSpPr>
        <p:spPr>
          <a:xfrm>
            <a:off x="457200" y="1600200"/>
            <a:ext cx="8229600" cy="4724400"/>
          </a:xfrm>
        </p:spPr>
        <p:txBody>
          <a:bodyPr/>
          <a:lstStyle/>
          <a:p>
            <a:r>
              <a:rPr lang="en-US" altLang="en-US" sz="2400" dirty="0">
                <a:latin typeface="+mn-lt"/>
              </a:rPr>
              <a:t>Abstract class </a:t>
            </a:r>
            <a:r>
              <a:rPr lang="en-US" altLang="en-US" sz="2400" dirty="0">
                <a:latin typeface="Consolas" panose="020B0609020204030204" pitchFamily="49" charset="0"/>
                <a:cs typeface="Consolas" panose="020B0609020204030204" pitchFamily="49" charset="0"/>
              </a:rPr>
              <a:t>Stream </a:t>
            </a:r>
            <a:r>
              <a:rPr lang="en-US" altLang="en-US" sz="2400" dirty="0">
                <a:latin typeface="+mn-lt"/>
              </a:rPr>
              <a:t>provides functionality for representing streams as bytes. Classes </a:t>
            </a:r>
            <a:r>
              <a:rPr lang="en-US" altLang="en-US" sz="2400" dirty="0">
                <a:latin typeface="Consolas" panose="020B0609020204030204" pitchFamily="49" charset="0"/>
                <a:cs typeface="Consolas" panose="020B0609020204030204" pitchFamily="49" charset="0"/>
              </a:rPr>
              <a:t>FileStream, MemoryStream</a:t>
            </a:r>
            <a:r>
              <a:rPr lang="en-US" altLang="en-US" sz="2400" b="1" dirty="0">
                <a:latin typeface="+mn-lt"/>
              </a:rPr>
              <a:t> </a:t>
            </a:r>
            <a:r>
              <a:rPr lang="en-US" altLang="en-US" sz="2400" dirty="0">
                <a:latin typeface="+mn-lt"/>
              </a:rPr>
              <a:t>and</a:t>
            </a:r>
            <a:r>
              <a:rPr lang="en-US" altLang="en-US" sz="2400" dirty="0">
                <a:latin typeface="Consolas" panose="020B0609020204030204" pitchFamily="49" charset="0"/>
                <a:cs typeface="Consolas" panose="020B0609020204030204" pitchFamily="49" charset="0"/>
              </a:rPr>
              <a:t> BufferedStream </a:t>
            </a:r>
            <a:r>
              <a:rPr lang="en-US" altLang="en-US" sz="2400" dirty="0">
                <a:latin typeface="+mn-lt"/>
              </a:rPr>
              <a:t>(all from namespace </a:t>
            </a:r>
            <a:r>
              <a:rPr lang="en-US" altLang="en-US" sz="2400" dirty="0" smtClean="0">
                <a:latin typeface="Consolas" panose="020B0609020204030204" pitchFamily="49" charset="0"/>
                <a:cs typeface="Consolas" panose="020B0609020204030204" pitchFamily="49" charset="0"/>
              </a:rPr>
              <a:t>System.I</a:t>
            </a:r>
            <a:r>
              <a:rPr lang="en-US" altLang="en-US" sz="100" dirty="0" smtClean="0">
                <a:latin typeface="Consolas" panose="020B0609020204030204" pitchFamily="49" charset="0"/>
                <a:cs typeface="Consolas" panose="020B0609020204030204" pitchFamily="49" charset="0"/>
              </a:rPr>
              <a:t> </a:t>
            </a:r>
            <a:r>
              <a:rPr lang="en-US" altLang="en-US" sz="2400" dirty="0" smtClean="0">
                <a:latin typeface="Consolas" panose="020B0609020204030204" pitchFamily="49" charset="0"/>
                <a:cs typeface="Consolas" panose="020B0609020204030204" pitchFamily="49" charset="0"/>
              </a:rPr>
              <a:t>O</a:t>
            </a:r>
            <a:r>
              <a:rPr lang="en-US" altLang="en-US" sz="2400" dirty="0">
                <a:latin typeface="+mn-lt"/>
              </a:rPr>
              <a:t>) inherit from class </a:t>
            </a:r>
            <a:r>
              <a:rPr lang="en-US" altLang="en-US" sz="2400" dirty="0">
                <a:latin typeface="Consolas" panose="020B0609020204030204" pitchFamily="49" charset="0"/>
                <a:cs typeface="Consolas" panose="020B0609020204030204" pitchFamily="49" charset="0"/>
              </a:rPr>
              <a:t>Stream</a:t>
            </a:r>
            <a:r>
              <a:rPr lang="en-US" altLang="en-US" sz="2400" dirty="0" smtClean="0">
                <a:latin typeface="+mn-lt"/>
              </a:rPr>
              <a:t>.</a:t>
            </a:r>
            <a:endParaRPr lang="en-US" altLang="en-US" sz="2400" dirty="0">
              <a:latin typeface="+mn-lt"/>
            </a:endParaRPr>
          </a:p>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can be used to write data to and read data from files</a:t>
            </a:r>
            <a:r>
              <a:rPr lang="en-US" altLang="en-US" sz="2400" dirty="0" smtClean="0">
                <a:latin typeface="+mn-lt"/>
              </a:rPr>
              <a:t>.</a:t>
            </a:r>
            <a:endParaRPr lang="en-US" altLang="en-US" sz="2400" dirty="0">
              <a:latin typeface="+mn-lt"/>
            </a:endParaRPr>
          </a:p>
          <a:p>
            <a:r>
              <a:rPr lang="en-US" altLang="en-US" sz="2400" dirty="0">
                <a:latin typeface="+mn-lt"/>
              </a:rPr>
              <a:t>Class</a:t>
            </a:r>
            <a:r>
              <a:rPr lang="en-US" altLang="en-US" sz="2400" dirty="0">
                <a:latin typeface="Consolas" panose="020B0609020204030204" pitchFamily="49" charset="0"/>
                <a:cs typeface="Consolas" panose="020B0609020204030204" pitchFamily="49" charset="0"/>
              </a:rPr>
              <a:t> MemoryStream </a:t>
            </a:r>
            <a:r>
              <a:rPr lang="en-US" altLang="en-US" sz="2400" dirty="0">
                <a:latin typeface="+mn-lt"/>
              </a:rPr>
              <a:t>enables the transfer of data directly to and from memory—this is much faster than reading from and writing to external devices</a:t>
            </a:r>
            <a:r>
              <a:rPr lang="en-US" altLang="en-US" sz="2400" dirty="0" smtClean="0">
                <a:latin typeface="+mn-lt"/>
              </a:rPr>
              <a:t>.</a:t>
            </a:r>
            <a:endParaRPr lang="en-US" altLang="en-US" sz="2400" dirty="0">
              <a:latin typeface="+mn-lt"/>
            </a:endParaRPr>
          </a:p>
          <a:p>
            <a:r>
              <a:rPr lang="en-US" altLang="en-US" sz="2400" dirty="0">
                <a:latin typeface="+mn-lt"/>
              </a:rPr>
              <a:t>Class </a:t>
            </a:r>
            <a:r>
              <a:rPr lang="en-US" altLang="en-US" sz="2400" dirty="0">
                <a:latin typeface="Consolas" panose="020B0609020204030204" pitchFamily="49" charset="0"/>
                <a:cs typeface="Consolas" panose="020B0609020204030204" pitchFamily="49" charset="0"/>
              </a:rPr>
              <a:t>BufferedStream</a:t>
            </a:r>
            <a:r>
              <a:rPr lang="en-US" altLang="en-US" sz="2400" dirty="0">
                <a:latin typeface="+mn-lt"/>
              </a:rPr>
              <a:t> uses buffering to transfer data to or from a stream</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987044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17.9 Creating a Sequential-Access File Using Serialization </a:t>
            </a:r>
            <a:r>
              <a:rPr lang="en-US" sz="2000" b="0" dirty="0" smtClean="0"/>
              <a:t>(7 </a:t>
            </a:r>
            <a:r>
              <a:rPr lang="en-US" sz="2000" b="0" dirty="0"/>
              <a:t>of 7)</a:t>
            </a:r>
            <a:endParaRPr lang="en-US" dirty="0"/>
          </a:p>
        </p:txBody>
      </p:sp>
      <p:pic>
        <p:nvPicPr>
          <p:cNvPr id="4" name="Picture 3" descr="Line 122, indented twice: forward slash, forward slash, handler for exit button click. Line 123, indented twice: private void exit button underscore click, left parenthesis, object sender, comma, event a r g s e, right parenthesis. Line 124, indented twice: left brace. Line 125, indented three times: forward slash, forward slash, close file. Line 126, indented three times: try. Line 127, indented three times: left brace. Line 128, indented four times: output? period, close, left parenthesis, right parenthesis, semicolon, forward slash, forward slash, close file stream. Line 129, indented three times: right brace. Line 130, indented three times: catch, left parenthesis, i o exception, right parenthesis. Line 131, indented three times: left brace. Line 132, indented four times: message box, period, show, left parenthesis, open quotes, cannot close file, close quotes, comma, open quotes, error, close quotes, comma. Line 133, indented five times: message box, buttons, period, ok, comma, message box, icon, period, error, right parenthesis, semicolon. Line 134, indented three times: right brace. Line 135: blank. Line 136, indented three times: application, period, exit, left parenthesis, right parenthesis, semicolon. Line 137, indented twice: right brace. Line 138, indented once: right brace. Line 13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3" y="1741877"/>
            <a:ext cx="7770815" cy="3858976"/>
          </a:xfrm>
          <a:prstGeom prst="rect">
            <a:avLst/>
          </a:prstGeom>
        </p:spPr>
      </p:pic>
    </p:spTree>
    <p:extLst>
      <p:ext uri="{BB962C8B-B14F-4D97-AF65-F5344CB8AC3E}">
        <p14:creationId xmlns:p14="http://schemas.microsoft.com/office/powerpoint/2010/main" val="1473422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17.8 Reading and Deserializing Data from a Binary </a:t>
            </a:r>
            <a:r>
              <a:rPr lang="en-US" dirty="0" smtClean="0"/>
              <a:t>File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3019926"/>
          </a:xfrm>
        </p:spPr>
        <p:txBody>
          <a:bodyPr/>
          <a:lstStyle/>
          <a:p>
            <a:r>
              <a:rPr lang="en-US" altLang="en-US" sz="2400" dirty="0">
                <a:latin typeface="+mn-lt"/>
              </a:rPr>
              <a:t>The preceding section showed how to create a sequential-access file using object serialization</a:t>
            </a:r>
            <a:r>
              <a:rPr lang="en-US" altLang="en-US" sz="2400" dirty="0" smtClean="0">
                <a:latin typeface="+mn-lt"/>
              </a:rPr>
              <a:t>.</a:t>
            </a:r>
            <a:endParaRPr lang="en-US" altLang="en-US" sz="2400" dirty="0">
              <a:latin typeface="+mn-lt"/>
            </a:endParaRPr>
          </a:p>
          <a:p>
            <a:r>
              <a:rPr lang="en-US" altLang="en-US" sz="2400" dirty="0">
                <a:latin typeface="+mn-lt"/>
              </a:rPr>
              <a:t>In this section, we discuss how to read serialized objects sequentially from a file.</a:t>
            </a:r>
          </a:p>
          <a:p>
            <a:r>
              <a:rPr lang="en-US" altLang="en-US" sz="2400" dirty="0">
                <a:latin typeface="+mn-lt"/>
              </a:rPr>
              <a:t>Figure 17.10 </a:t>
            </a:r>
            <a:r>
              <a:rPr lang="en-US" altLang="en-US" sz="2400" dirty="0" smtClean="0">
                <a:latin typeface="+mn-lt"/>
              </a:rPr>
              <a:t>(see slide 93) reads </a:t>
            </a:r>
            <a:r>
              <a:rPr lang="en-US" altLang="en-US" sz="2400" dirty="0">
                <a:latin typeface="+mn-lt"/>
              </a:rPr>
              <a:t>and displays the contents of the </a:t>
            </a:r>
            <a:r>
              <a:rPr lang="en-US" altLang="en-US" sz="2400" dirty="0">
                <a:latin typeface="Consolas" panose="020B0609020204030204" pitchFamily="49" charset="0"/>
                <a:cs typeface="Consolas" panose="020B0609020204030204" pitchFamily="49" charset="0"/>
              </a:rPr>
              <a:t>clients.ser</a:t>
            </a:r>
            <a:r>
              <a:rPr lang="en-US" altLang="en-US" sz="2400" dirty="0">
                <a:latin typeface="+mn-lt"/>
              </a:rPr>
              <a:t> file created by the program in </a:t>
            </a:r>
            <a:r>
              <a:rPr lang="en-US" altLang="en-US" sz="2400" dirty="0" smtClean="0">
                <a:latin typeface="+mn-lt"/>
              </a:rPr>
              <a:t>Figure 17.9 (see slide 84).</a:t>
            </a:r>
            <a:endParaRPr lang="en-US" altLang="en-US" sz="2400" dirty="0">
              <a:latin typeface="+mn-lt"/>
            </a:endParaRPr>
          </a:p>
        </p:txBody>
      </p:sp>
    </p:spTree>
    <p:extLst>
      <p:ext uri="{BB962C8B-B14F-4D97-AF65-F5344CB8AC3E}">
        <p14:creationId xmlns:p14="http://schemas.microsoft.com/office/powerpoint/2010/main" val="737651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17.8 Reading and Deserializing Data from a Binary File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4693920"/>
          </a:xfrm>
        </p:spPr>
        <p:txBody>
          <a:bodyPr/>
          <a:lstStyle/>
          <a:p>
            <a:r>
              <a:rPr lang="en-US" altLang="en-US" sz="2400" dirty="0">
                <a:latin typeface="+mn-lt"/>
              </a:rPr>
              <a:t>The program reads objects from a file in event handler </a:t>
            </a:r>
            <a:r>
              <a:rPr lang="en-US" altLang="en-US" sz="2400" dirty="0">
                <a:latin typeface="Consolas" panose="020B0609020204030204" pitchFamily="49" charset="0"/>
                <a:cs typeface="Consolas" panose="020B0609020204030204" pitchFamily="49" charset="0"/>
              </a:rPr>
              <a:t>nextButton_Click</a:t>
            </a:r>
            <a:r>
              <a:rPr lang="en-US" altLang="en-US" sz="2400" dirty="0">
                <a:latin typeface="+mn-lt"/>
              </a:rPr>
              <a:t>.</a:t>
            </a:r>
          </a:p>
          <a:p>
            <a:r>
              <a:rPr lang="en-US" altLang="en-US" sz="2400" dirty="0">
                <a:latin typeface="+mn-lt"/>
              </a:rPr>
              <a:t>We use method </a:t>
            </a:r>
            <a:r>
              <a:rPr lang="en-US" altLang="en-US" sz="2400" dirty="0">
                <a:latin typeface="Consolas" panose="020B0609020204030204" pitchFamily="49" charset="0"/>
                <a:cs typeface="Consolas" panose="020B0609020204030204" pitchFamily="49" charset="0"/>
              </a:rPr>
              <a:t>Deserialize </a:t>
            </a:r>
            <a:r>
              <a:rPr lang="en-US" altLang="en-US" sz="2400" dirty="0">
                <a:latin typeface="+mn-lt"/>
              </a:rPr>
              <a:t>to read the data</a:t>
            </a:r>
            <a:r>
              <a:rPr lang="en-US" altLang="en-US" sz="2400" dirty="0" smtClean="0">
                <a:latin typeface="+mn-lt"/>
              </a:rPr>
              <a:t>.</a:t>
            </a:r>
            <a:endParaRPr lang="en-US" altLang="en-US" sz="2400" dirty="0">
              <a:latin typeface="+mn-lt"/>
            </a:endParaRPr>
          </a:p>
          <a:p>
            <a:r>
              <a:rPr lang="en-US" altLang="en-US" sz="2400" dirty="0">
                <a:latin typeface="+mn-lt"/>
              </a:rPr>
              <a:t>Note that we cast the result of </a:t>
            </a:r>
            <a:r>
              <a:rPr lang="en-US" altLang="en-US" sz="2400" dirty="0">
                <a:latin typeface="Consolas" panose="020B0609020204030204" pitchFamily="49" charset="0"/>
                <a:cs typeface="Consolas" panose="020B0609020204030204" pitchFamily="49" charset="0"/>
              </a:rPr>
              <a:t>Deserialize</a:t>
            </a:r>
            <a:r>
              <a:rPr lang="en-US" altLang="en-US" sz="2400" dirty="0">
                <a:latin typeface="+mn-lt"/>
              </a:rPr>
              <a:t> to type </a:t>
            </a:r>
            <a:r>
              <a:rPr lang="en-US" altLang="en-US" sz="2400" dirty="0">
                <a:latin typeface="Consolas" panose="020B0609020204030204" pitchFamily="49" charset="0"/>
                <a:cs typeface="Consolas" panose="020B0609020204030204" pitchFamily="49" charset="0"/>
              </a:rPr>
              <a:t>RecordSerializable—</a:t>
            </a:r>
            <a:r>
              <a:rPr lang="en-US" altLang="en-US" sz="2400" dirty="0">
                <a:latin typeface="+mn-lt"/>
                <a:cs typeface="Consolas" panose="020B0609020204030204" pitchFamily="49" charset="0"/>
              </a:rPr>
              <a:t>this</a:t>
            </a:r>
            <a:r>
              <a:rPr lang="en-US" altLang="en-US" sz="2400" dirty="0">
                <a:latin typeface="+mn-lt"/>
              </a:rPr>
              <a:t> cast is necessary, because </a:t>
            </a:r>
            <a:r>
              <a:rPr lang="en-US" altLang="en-US" sz="2400" dirty="0">
                <a:latin typeface="Consolas" panose="020B0609020204030204" pitchFamily="49" charset="0"/>
                <a:cs typeface="Consolas" panose="020B0609020204030204" pitchFamily="49" charset="0"/>
              </a:rPr>
              <a:t>Deserialize</a:t>
            </a:r>
            <a:r>
              <a:rPr lang="en-US" altLang="en-US" sz="2400" dirty="0">
                <a:latin typeface="+mn-lt"/>
              </a:rPr>
              <a:t> returns a reference of type object and we need to access properties that belong to class </a:t>
            </a:r>
            <a:r>
              <a:rPr lang="en-US" altLang="en-US" sz="2400" dirty="0">
                <a:latin typeface="Consolas" panose="020B0609020204030204" pitchFamily="49" charset="0"/>
                <a:cs typeface="Consolas" panose="020B0609020204030204" pitchFamily="49" charset="0"/>
              </a:rPr>
              <a:t>RecordSerializable</a:t>
            </a:r>
            <a:r>
              <a:rPr lang="en-US" altLang="en-US" sz="2400" dirty="0" smtClean="0">
                <a:latin typeface="+mn-lt"/>
              </a:rPr>
              <a:t>.</a:t>
            </a:r>
            <a:endParaRPr lang="en-US" altLang="en-US" sz="2400" dirty="0">
              <a:latin typeface="+mn-lt"/>
            </a:endParaRPr>
          </a:p>
          <a:p>
            <a:r>
              <a:rPr lang="en-US" altLang="en-US" sz="2400" dirty="0">
                <a:latin typeface="+mn-lt"/>
              </a:rPr>
              <a:t>If an error occurs during deserialization or the end of the file is reached, a </a:t>
            </a:r>
            <a:r>
              <a:rPr lang="en-US" altLang="en-US" sz="2400" dirty="0">
                <a:latin typeface="Consolas" panose="020B0609020204030204" pitchFamily="49" charset="0"/>
                <a:cs typeface="Consolas" panose="020B0609020204030204" pitchFamily="49" charset="0"/>
              </a:rPr>
              <a:t>SerializationException</a:t>
            </a:r>
            <a:r>
              <a:rPr lang="en-US" altLang="en-US" sz="2400" dirty="0">
                <a:latin typeface="+mn-lt"/>
              </a:rPr>
              <a:t> is thrown, and the </a:t>
            </a:r>
            <a:r>
              <a:rPr lang="en-US" altLang="en-US" sz="2400" dirty="0">
                <a:latin typeface="Consolas" panose="020B0609020204030204" pitchFamily="49" charset="0"/>
                <a:cs typeface="Consolas" panose="020B0609020204030204" pitchFamily="49" charset="0"/>
              </a:rPr>
              <a:t>FileStream</a:t>
            </a:r>
            <a:r>
              <a:rPr lang="en-US" altLang="en-US" sz="2400" dirty="0">
                <a:latin typeface="+mn-lt"/>
              </a:rPr>
              <a:t> object is closed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22288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17.10 Reading a Sequential-Access File Using </a:t>
            </a:r>
            <a:r>
              <a:rPr lang="en-US" dirty="0" smtClean="0"/>
              <a:t>Deserialization </a:t>
            </a:r>
            <a:r>
              <a:rPr lang="en-US" sz="2000" b="0" dirty="0" smtClean="0"/>
              <a:t>(1 of 5)</a:t>
            </a:r>
            <a:endParaRPr lang="en-US" sz="2000" b="0" dirty="0"/>
          </a:p>
        </p:txBody>
      </p:sp>
      <p:pic>
        <p:nvPicPr>
          <p:cNvPr id="5" name="Picture 4" descr="Program code for reading a sequential access file using deserialization. Line 1: forward slash, forward slash, f i g period 17.10, colon, read sequential access file form, period, c s. Line 2: forward slash, forward slash, reading a sequential access file using deserialization, period. Line 3: using system, semicolon. Line 4: using system, period, windows, period, forms, semicolon. Line 5: using system, period, i o, semicolon. Line 6: using system, period, runtime, period, serialization, period, formatters, period, binary, semicolon. Line 7: using system, period, runtime, period, serialization, semicolon. Line 8: using bank library, semicolon. Line 9: blank. Line 10: namespace read sequential access file. Line 11: left brace. Line 12, indented once: public partial class read sequential access file form, colon, bank u i form. Line 13, indented once: left brace. Line 14, indented twice: forward slash, forward slash, object for deserializing record serializable in binary format. Line 15, indented twice: private binary formatter reader = new binary formatter, left parenthesis, right parenthesis, semicolon. Line 16, indented twice: private file stream input, semicolon, forward slash, forward slash, stream for reading from a file. Line 17: blank. Line 18, indented twice: forward slash, forward slash, parameter less, constructor. Line 19, indented twice: public read sequential access file form, left parenthesis, right parenthesis. Line 20, indented twice: left brace. Line 21, indented three times: initialize component, left parenthesis, right parenthesis, semicolon. Line 22, indented twi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93" y="1734470"/>
            <a:ext cx="7630654" cy="4547300"/>
          </a:xfrm>
          <a:prstGeom prst="rect">
            <a:avLst/>
          </a:prstGeom>
        </p:spPr>
      </p:pic>
    </p:spTree>
    <p:extLst>
      <p:ext uri="{BB962C8B-B14F-4D97-AF65-F5344CB8AC3E}">
        <p14:creationId xmlns:p14="http://schemas.microsoft.com/office/powerpoint/2010/main" val="313587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17.10 Reading a Sequential-Access File Using </a:t>
            </a:r>
            <a:r>
              <a:rPr lang="en-US" dirty="0" smtClean="0"/>
              <a:t>Deserialization </a:t>
            </a:r>
            <a:r>
              <a:rPr lang="en-US" sz="2000" b="0" dirty="0" smtClean="0"/>
              <a:t>(2 </a:t>
            </a:r>
            <a:r>
              <a:rPr lang="en-US" sz="2000" b="0" dirty="0"/>
              <a:t>of 5)</a:t>
            </a:r>
            <a:endParaRPr lang="en-US" dirty="0"/>
          </a:p>
        </p:txBody>
      </p:sp>
      <p:pic>
        <p:nvPicPr>
          <p:cNvPr id="5" name="Picture 4" descr="Program code for reading a sequential access file using deserialization. Line 23: blank. Line 24, indented twice: forward slash, forward slash, invoked when user clicks the open button. Line 25, indented twice: private void open button underscore click, left parenthesis, object sender, comma, event a r g s e, right parenthesis. Line 26, indented twice: left brace. Line 27, indented three times: forward slash, forward slash, create and show dialog box enabling user to open file. Line 28, indented three times: dialog result, result, semicolon, forward slash, forward slash, result of open file dialog. Line 29, indented three times: string filename, semicolon, forward slash, forward slash, name of file containing data. Line 30: blank. Line 31, indented three times: using, left parenthesis, open file dialog file chooser = new open file dialog, left parenthesis, right parenthesis, right parenthesis. Line 32, indented three times: left brace. Line 33, indented four times: result = file chooser, period, show dialog, left parenthesis, right parenthesis, semicolon. Line 34, indented four times: filename = file chooser, period, filename, semicolon, forward slash, forward slash, get specified name. Line 35, indented three times: right brace.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34" y="1893631"/>
            <a:ext cx="7927008" cy="3127663"/>
          </a:xfrm>
          <a:prstGeom prst="rect">
            <a:avLst/>
          </a:prstGeom>
        </p:spPr>
      </p:pic>
    </p:spTree>
    <p:extLst>
      <p:ext uri="{BB962C8B-B14F-4D97-AF65-F5344CB8AC3E}">
        <p14:creationId xmlns:p14="http://schemas.microsoft.com/office/powerpoint/2010/main" val="24540287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17.10 Reading a Sequential-Access File Using Deserialization </a:t>
            </a:r>
            <a:r>
              <a:rPr lang="en-US" sz="2000" b="0" dirty="0" smtClean="0"/>
              <a:t>(3 </a:t>
            </a:r>
            <a:r>
              <a:rPr lang="en-US" sz="2000" b="0" dirty="0"/>
              <a:t>of 5)</a:t>
            </a:r>
            <a:endParaRPr lang="en-US" dirty="0"/>
          </a:p>
        </p:txBody>
      </p:sp>
      <p:pic>
        <p:nvPicPr>
          <p:cNvPr id="5" name="Picture 4" descr="Program code for reading a sequential access file using deserialization. Line 37, indented three times: forward slash, forward slash, ensure that user clicked, open quotes, ok, close quotes. Line 38, indented three times: if, left parenthesis, result = = dialog result, period, ok, right parenthesis. Line 39, indented three times: left brace. Line 40, indented four times: clear text boxes, left parenthesis, right parenthesis, semicolon. Line 41: blank. Line 42, indented four times: forward slash, forward slash, show error if user specified invalid file. Line 43, indented four times: if, left parenthesis, string, period, is null or empty, left parenthesis, filename, right parenthesis, right parenthesis. Line 44, indented four times: left brace. Line 45, indented five times: message box, period, show, left parenthesis, open quotes, invalid file name, close quotes, comma, open quotes, error, close quotes, comma. Line 46, indented six times: message box, buttons, period, ok, comma, message box, icon, period, error, right parenthesis, semicolon. Line 47, indented four times: right brace. Line 48, indented four times: else. Line 49, indented four times: left brace. Line 50, indented five times: forward slash, forward slash, create file stream to obtain read access to file. Line 51, indented five times: input = new file stream, left parenthesis. Line 52, indented six times: filename, comma, file mode, period, open, comma, file access, period, read, right parenthesis, semicolon. Line 53: blank. Line 54, indented five times: open button, period, enabled = false, semicolon, forward slash, forward slash, disable open file button. Line 55, indented five times: next button, period, enabled = true, semicolon, forward slash, forward slash, enable next record button. Line 56, indented four times: right brace. Line 57, indented three times: right brace. Line 58, indented twice: right brace. Line 5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92" y="1705481"/>
            <a:ext cx="7034816" cy="4330958"/>
          </a:xfrm>
          <a:prstGeom prst="rect">
            <a:avLst/>
          </a:prstGeom>
        </p:spPr>
      </p:pic>
    </p:spTree>
    <p:extLst>
      <p:ext uri="{BB962C8B-B14F-4D97-AF65-F5344CB8AC3E}">
        <p14:creationId xmlns:p14="http://schemas.microsoft.com/office/powerpoint/2010/main" val="1033622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17.10 Reading a Sequential-Access File Using </a:t>
            </a:r>
            <a:r>
              <a:rPr lang="en-US" dirty="0" smtClean="0"/>
              <a:t>Deserialization </a:t>
            </a:r>
            <a:r>
              <a:rPr lang="en-US" sz="2000" b="0" dirty="0" smtClean="0"/>
              <a:t>(4 </a:t>
            </a:r>
            <a:r>
              <a:rPr lang="en-US" sz="2000" b="0" dirty="0"/>
              <a:t>of 5)</a:t>
            </a:r>
            <a:endParaRPr lang="en-US" dirty="0"/>
          </a:p>
        </p:txBody>
      </p:sp>
      <p:pic>
        <p:nvPicPr>
          <p:cNvPr id="5" name="Picture 4" descr="Program code for reading a sequential access file using deserialization. Line 60, indented twice: forward slash, forward slash, invoked when user clicks next button. Line 61, indented twice: private void next button underscore click, left parenthesis, object sender, comma, event a r g s e, right parenthesis. Line 62, indented twice: left brace. Line 63, indented three times: forward slash, forward slash, deserialize record serializable and store data in textboxes. Line 64, indented three times: try. Line 65, indented three times: left brace. Line 66, indented four times: forward slash, forward slash, get next record serializable available in file. Line 67, indented four times: record serializable record =. Line 68, indented five times: left parenthesis, record serializable, right parenthesis, reader, period, deserialize, left parenthesis, input, right parenthesis, semicolon. Line 69: blank. Line 70, indented four times: forward slash, forward slash, store record serializable values in temporary string array. Line 71, indented four times: v a r values = new string open bracket close bracket, left brace. Line 72, indented five times: record, period, account, period, to string, left parenthesis, right parenthesis, comma. Line 73, indented five times: record, period, First Name, period, to string, left parenthesis, right parenthesis, comma. Line 74, indented five times: record, period, Last Name, period, to string, left parenthesis, right parenthesis, comma. Line 75, indented five times: record, period, balance, period, to string, left parenthesis, right parenthesis. Line 76, indented four times: right brace, semicolon. Line 77: blank. Line 78, indented four times: forward slash, forward slash, copy string array values to textbox values. Line 79, indented four times: set text box values, left parenthesis, values, right parenthesis, semicolon. Line 80, indented three times: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85" y="1696447"/>
            <a:ext cx="7784031" cy="4440466"/>
          </a:xfrm>
          <a:prstGeom prst="rect">
            <a:avLst/>
          </a:prstGeom>
        </p:spPr>
      </p:pic>
    </p:spTree>
    <p:extLst>
      <p:ext uri="{BB962C8B-B14F-4D97-AF65-F5344CB8AC3E}">
        <p14:creationId xmlns:p14="http://schemas.microsoft.com/office/powerpoint/2010/main" val="2644388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17.10 Reading a Sequential-Access File Using Deserialization </a:t>
            </a:r>
            <a:r>
              <a:rPr lang="en-US" sz="2000" b="0" dirty="0" smtClean="0"/>
              <a:t>(5 </a:t>
            </a:r>
            <a:r>
              <a:rPr lang="en-US" sz="2000" b="0" dirty="0"/>
              <a:t>of 5)</a:t>
            </a:r>
            <a:endParaRPr lang="en-US" dirty="0"/>
          </a:p>
        </p:txBody>
      </p:sp>
      <p:pic>
        <p:nvPicPr>
          <p:cNvPr id="5" name="Picture 4" descr="Program code for reading a sequential access file using deserialization. Line 81, indented three times: catch, left parenthesis, serialization exception, right parenthesis. Line 82, indented three times: left brace. Line 83, indented four times: input? period, close, left parenthesis, right parenthesis, semicolon, forward slash, forward slash, close file stream. Line 84, indented four times: open button, period, enabled = true, semicolon, forward slash, forward slash, enable open file button. Line 85, indented four times: next button, period, enabled = false, semicolon, forward slash, forward slash, disable next record button. Line 86: blank. Line 87, indented four times: clear text boxes, left parenthesis, right parenthesis, semicolon. Line 88: blank. Line 89, indented four times: forward slash, forward slash, notify user if no record serializables in file. Line 90, indented four times: message box, period, show, left parenthesis, open quotes, no more records in file, close quotes, comma, string, period, empty, comma. Line 91, indented five times: message box, buttons, period, ok, comma, message box, icon, period, information, right parenthesis, semicolon. Line 92, indented three times: right brace. Line 93, indented twice: right brace. Line 94, indented once: right brace. Line 9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98" y="1756130"/>
            <a:ext cx="8167204" cy="3486340"/>
          </a:xfrm>
          <a:prstGeom prst="rect">
            <a:avLst/>
          </a:prstGeom>
        </p:spPr>
      </p:pic>
    </p:spTree>
    <p:extLst>
      <p:ext uri="{BB962C8B-B14F-4D97-AF65-F5344CB8AC3E}">
        <p14:creationId xmlns:p14="http://schemas.microsoft.com/office/powerpoint/2010/main" val="354598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17.9 Classes File and </a:t>
            </a:r>
            <a:r>
              <a:rPr lang="en-US" dirty="0" smtClean="0"/>
              <a:t>Directory </a:t>
            </a:r>
            <a:r>
              <a:rPr lang="en-US" sz="2000" b="0" dirty="0" smtClean="0"/>
              <a:t>(1 of 5)</a:t>
            </a:r>
            <a:endParaRPr lang="en-US" sz="2000" b="0" dirty="0"/>
          </a:p>
        </p:txBody>
      </p:sp>
      <p:sp>
        <p:nvSpPr>
          <p:cNvPr id="3" name="Text Placeholder 2"/>
          <p:cNvSpPr>
            <a:spLocks noGrp="1"/>
          </p:cNvSpPr>
          <p:nvPr>
            <p:ph type="body" idx="1"/>
          </p:nvPr>
        </p:nvSpPr>
        <p:spPr/>
        <p:txBody>
          <a:bodyPr/>
          <a:lstStyle/>
          <a:p>
            <a:r>
              <a:rPr lang="en-US" altLang="en-US" sz="2400" dirty="0">
                <a:latin typeface="+mn-lt"/>
              </a:rPr>
              <a:t>Information is stored in files, which are organized in directories (also called folders</a:t>
            </a:r>
            <a:r>
              <a:rPr lang="en-US" altLang="en-US" sz="2400" dirty="0" smtClean="0">
                <a:latin typeface="+mn-lt"/>
              </a:rPr>
              <a:t>).</a:t>
            </a:r>
            <a:endParaRPr lang="en-US" altLang="en-US" sz="2400" dirty="0">
              <a:latin typeface="+mn-lt"/>
            </a:endParaRPr>
          </a:p>
          <a:p>
            <a:r>
              <a:rPr lang="en-US" altLang="en-US" sz="2400" dirty="0">
                <a:latin typeface="+mn-lt"/>
              </a:rPr>
              <a:t>Classes </a:t>
            </a:r>
            <a:r>
              <a:rPr lang="en-US" altLang="en-US" sz="2400" dirty="0">
                <a:latin typeface="Consolas" panose="020B0609020204030204" pitchFamily="49" charset="0"/>
                <a:cs typeface="Consolas" panose="020B0609020204030204" pitchFamily="49" charset="0"/>
              </a:rPr>
              <a:t>File </a:t>
            </a:r>
            <a:r>
              <a:rPr lang="en-US" altLang="en-US" sz="2400" dirty="0">
                <a:latin typeface="+mn-lt"/>
              </a:rPr>
              <a:t>and </a:t>
            </a:r>
            <a:r>
              <a:rPr lang="en-US" altLang="en-US" sz="2400" dirty="0">
                <a:latin typeface="Consolas" panose="020B0609020204030204" pitchFamily="49" charset="0"/>
                <a:cs typeface="Consolas" panose="020B0609020204030204" pitchFamily="49" charset="0"/>
              </a:rPr>
              <a:t>Directory</a:t>
            </a:r>
            <a:r>
              <a:rPr lang="en-US" altLang="en-US" sz="2400" dirty="0">
                <a:latin typeface="+mn-lt"/>
              </a:rPr>
              <a:t> enable programs to manipulate files and directories on disk</a:t>
            </a:r>
            <a:r>
              <a:rPr lang="en-US" altLang="en-US" sz="2400" dirty="0" smtClean="0">
                <a:latin typeface="+mn-lt"/>
              </a:rPr>
              <a:t>.</a:t>
            </a:r>
            <a:endParaRPr lang="en-US" altLang="en-US" sz="2400" dirty="0">
              <a:latin typeface="+mn-lt"/>
            </a:endParaRPr>
          </a:p>
          <a:p>
            <a:r>
              <a:rPr lang="en-US" altLang="en-US" sz="2400" dirty="0">
                <a:latin typeface="+mn-lt"/>
              </a:rPr>
              <a:t>Class File can determine information about files and can be used to open files for reading or writing</a:t>
            </a:r>
            <a:r>
              <a:rPr lang="en-US" altLang="en-US" sz="2400" dirty="0" smtClean="0">
                <a:latin typeface="+mn-lt"/>
              </a:rPr>
              <a:t>.</a:t>
            </a:r>
            <a:endParaRPr lang="en-US" altLang="en-US" sz="2400" dirty="0">
              <a:latin typeface="+mn-lt"/>
            </a:endParaRPr>
          </a:p>
          <a:p>
            <a:r>
              <a:rPr lang="en-US" altLang="en-US" sz="2400" dirty="0">
                <a:latin typeface="+mn-lt"/>
              </a:rPr>
              <a:t>Figure 17.11 lists several of class </a:t>
            </a:r>
            <a:r>
              <a:rPr lang="en-US" altLang="en-US" sz="2400" dirty="0">
                <a:latin typeface="Consolas" panose="020B0609020204030204" pitchFamily="49" charset="0"/>
                <a:cs typeface="Consolas" panose="020B0609020204030204" pitchFamily="49" charset="0"/>
              </a:rPr>
              <a:t>File’s static </a:t>
            </a:r>
            <a:r>
              <a:rPr lang="en-US" altLang="en-US" sz="2400" dirty="0">
                <a:latin typeface="+mn-lt"/>
              </a:rPr>
              <a:t>methods for manipulating and determining information about files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155924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Figure 17.11 File Class Static Methods (Partial List</a:t>
            </a:r>
            <a:r>
              <a:rPr lang="en-US" dirty="0" smtClean="0"/>
              <a:t>) </a:t>
            </a:r>
            <a:r>
              <a:rPr lang="en-US" sz="2000" b="0" dirty="0" smtClean="0"/>
              <a:t>(1 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2449332992"/>
              </p:ext>
            </p:extLst>
          </p:nvPr>
        </p:nvGraphicFramePr>
        <p:xfrm>
          <a:off x="650449" y="1671320"/>
          <a:ext cx="7899662" cy="3169920"/>
        </p:xfrm>
        <a:graphic>
          <a:graphicData uri="http://schemas.openxmlformats.org/drawingml/2006/table">
            <a:tbl>
              <a:tblPr firstRow="1" bandRow="1">
                <a:tableStyleId>{2D5ABB26-0587-4C30-8999-92F81FD0307C}</a:tableStyleId>
              </a:tblPr>
              <a:tblGrid>
                <a:gridCol w="1955362">
                  <a:extLst>
                    <a:ext uri="{9D8B030D-6E8A-4147-A177-3AD203B41FA5}">
                      <a16:colId xmlns:a16="http://schemas.microsoft.com/office/drawing/2014/main" val="3482699381"/>
                    </a:ext>
                  </a:extLst>
                </a:gridCol>
                <a:gridCol w="5944300">
                  <a:extLst>
                    <a:ext uri="{9D8B030D-6E8A-4147-A177-3AD203B41FA5}">
                      <a16:colId xmlns:a16="http://schemas.microsoft.com/office/drawing/2014/main" val="812098342"/>
                    </a:ext>
                  </a:extLst>
                </a:gridCol>
              </a:tblGrid>
              <a:tr h="0">
                <a:tc>
                  <a:txBody>
                    <a:bodyPr/>
                    <a:lstStyle/>
                    <a:p>
                      <a:r>
                        <a:rPr lang="en-US" sz="1600" b="0" i="0" u="none" strike="noStrike" cap="none" baseline="0" dirty="0" smtClean="0">
                          <a:solidFill>
                            <a:schemeClr val="tx1"/>
                          </a:solidFill>
                          <a:latin typeface="+mn-lt"/>
                          <a:ea typeface="+mn-ea"/>
                          <a:cs typeface="+mn-cs"/>
                          <a:sym typeface="Arial"/>
                        </a:rPr>
                        <a:t>static Method</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Description</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0241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AppendText</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StreamWriter</a:t>
                      </a:r>
                      <a:r>
                        <a:rPr lang="en-US" sz="1600" b="0" i="0" u="none" strike="noStrike" cap="none" baseline="0" dirty="0" smtClean="0">
                          <a:solidFill>
                            <a:schemeClr val="tx1"/>
                          </a:solidFill>
                          <a:latin typeface="+mn-lt"/>
                          <a:ea typeface="+mn-ea"/>
                          <a:cs typeface="+mn-cs"/>
                          <a:sym typeface="Arial"/>
                        </a:rPr>
                        <a:t> that appends text to an existing file or creates a file if one does not exist.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494809"/>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Copy</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Copies a file to a new file.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411841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Create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Creates a file and returns its associated </a:t>
                      </a:r>
                      <a:r>
                        <a:rPr lang="en-US" sz="1600" b="0" i="0" u="none" strike="noStrike" cap="none" baseline="0" dirty="0" smtClean="0">
                          <a:solidFill>
                            <a:schemeClr val="tx1"/>
                          </a:solidFill>
                          <a:latin typeface="Consolas" panose="020B0609020204030204" pitchFamily="49" charset="0"/>
                          <a:ea typeface="+mn-ea"/>
                          <a:cs typeface="+mn-cs"/>
                          <a:sym typeface="Arial"/>
                        </a:rPr>
                        <a:t>FileStream</a:t>
                      </a:r>
                      <a:r>
                        <a:rPr lang="en-US" sz="1600" b="0" i="0" u="none" strike="noStrike" cap="none" baseline="0" dirty="0" smtClean="0">
                          <a:solidFill>
                            <a:schemeClr val="tx1"/>
                          </a:solidFill>
                          <a:latin typeface="+mn-lt"/>
                          <a:ea typeface="+mn-ea"/>
                          <a:cs typeface="+mn-cs"/>
                          <a:sym typeface="Arial"/>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19116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CreateText</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Creates a text file and returns its associated </a:t>
                      </a:r>
                      <a:r>
                        <a:rPr lang="en-US" sz="1600" b="0" i="0" u="none" strike="noStrike" cap="none" baseline="0" dirty="0" smtClean="0">
                          <a:solidFill>
                            <a:schemeClr val="tx1"/>
                          </a:solidFill>
                          <a:latin typeface="Consolas" panose="020B0609020204030204" pitchFamily="49" charset="0"/>
                          <a:ea typeface="+mn-ea"/>
                          <a:cs typeface="+mn-cs"/>
                          <a:sym typeface="Arial"/>
                        </a:rPr>
                        <a:t>StreamWriter.</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4085900"/>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Delete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Deletes the specified file.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796017"/>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Exists</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true if the specified file exists and </a:t>
                      </a:r>
                      <a:r>
                        <a:rPr lang="en-US" sz="1600" b="0" i="0" u="none" strike="noStrike" cap="none" baseline="0" dirty="0" smtClean="0">
                          <a:solidFill>
                            <a:schemeClr val="tx1"/>
                          </a:solidFill>
                          <a:latin typeface="Consolas" panose="020B0609020204030204" pitchFamily="49" charset="0"/>
                          <a:ea typeface="+mn-ea"/>
                          <a:cs typeface="+mn-cs"/>
                          <a:sym typeface="Arial"/>
                        </a:rPr>
                        <a:t>false</a:t>
                      </a:r>
                      <a:r>
                        <a:rPr lang="en-US" sz="1600" b="0" i="0" u="none" strike="noStrike" cap="none" baseline="0" dirty="0" smtClean="0">
                          <a:solidFill>
                            <a:schemeClr val="tx1"/>
                          </a:solidFill>
                          <a:latin typeface="+mn-lt"/>
                          <a:ea typeface="+mn-ea"/>
                          <a:cs typeface="+mn-cs"/>
                          <a:sym typeface="Arial"/>
                        </a:rPr>
                        <a:t> otherwise.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731003"/>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rPr>
                        <a:t>GetCreationTime</a:t>
                      </a:r>
                      <a:endParaRPr lang="en-US"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Returns a </a:t>
                      </a:r>
                      <a:r>
                        <a:rPr lang="en-US" sz="1600" b="0" i="0" u="none" strike="noStrike" cap="none" baseline="0" dirty="0" smtClean="0">
                          <a:solidFill>
                            <a:schemeClr val="tx1"/>
                          </a:solidFill>
                          <a:latin typeface="Consolas" panose="020B0609020204030204" pitchFamily="49" charset="0"/>
                          <a:ea typeface="+mn-ea"/>
                          <a:cs typeface="+mn-cs"/>
                          <a:sym typeface="Arial"/>
                        </a:rPr>
                        <a:t>DateTime</a:t>
                      </a:r>
                      <a:r>
                        <a:rPr lang="en-US" sz="1600" b="0" i="0" u="none" strike="noStrike" cap="none" baseline="0" dirty="0" smtClean="0">
                          <a:solidFill>
                            <a:schemeClr val="tx1"/>
                          </a:solidFill>
                          <a:latin typeface="+mn-lt"/>
                          <a:ea typeface="+mn-ea"/>
                          <a:cs typeface="+mn-cs"/>
                          <a:sym typeface="Arial"/>
                        </a:rPr>
                        <a:t> object representing when the file/directory was created.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631608"/>
                  </a:ext>
                </a:extLst>
              </a:tr>
            </a:tbl>
          </a:graphicData>
        </a:graphic>
      </p:graphicFrame>
    </p:spTree>
    <p:extLst>
      <p:ext uri="{BB962C8B-B14F-4D97-AF65-F5344CB8AC3E}">
        <p14:creationId xmlns:p14="http://schemas.microsoft.com/office/powerpoint/2010/main" val="676277748"/>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9077</TotalTime>
  <Words>5321</Words>
  <Application>Microsoft Office PowerPoint</Application>
  <PresentationFormat>On-screen Show (4:3)</PresentationFormat>
  <Paragraphs>400</Paragraphs>
  <Slides>124</Slides>
  <Notes>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124</vt:i4>
      </vt:variant>
    </vt:vector>
  </HeadingPairs>
  <TitlesOfParts>
    <vt:vector size="132"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vt:lpstr>
      <vt:lpstr>Outline (1 of 2)</vt:lpstr>
      <vt:lpstr>Outline (2 of 2)</vt:lpstr>
      <vt:lpstr>17.1 Introduction</vt:lpstr>
      <vt:lpstr>17.2 Files and Streams (1 of 4)</vt:lpstr>
      <vt:lpstr>Figure 17.1 C sharp’s View of an n-Byte File</vt:lpstr>
      <vt:lpstr>17.2 Files and Streams (2 of 4)</vt:lpstr>
      <vt:lpstr>17.2 Files and Streams (3 of 4)</vt:lpstr>
      <vt:lpstr>17.2 Files and Streams (4 of 4)</vt:lpstr>
      <vt:lpstr>17.3 Creating a Sequential-Access Text File (1 of 11)</vt:lpstr>
      <vt:lpstr>17.3 Creating a Sequential-Access Text File (2 of 11)</vt:lpstr>
      <vt:lpstr>Figure 17.2 A Reusable Windows Form for the Examples in This Chapter (1 of 4)</vt:lpstr>
      <vt:lpstr>Figure 17.2 A Reusable Windows Form for the Examples in This Chapter (2 of 4)</vt:lpstr>
      <vt:lpstr>Figure 17.2 A Reusable Windows Form for the Examples in This Chapter (3 of 4)</vt:lpstr>
      <vt:lpstr>Figure 17.2 A Reusable Windows Form for the Examples in This Chapter (4 of 4)</vt:lpstr>
      <vt:lpstr>17.3 Creating a Sequential-Access Text File (3 of 11)</vt:lpstr>
      <vt:lpstr>17.3 Creating a Sequential-Access Text File (4 of 11)</vt:lpstr>
      <vt:lpstr>Figure 17.3 Class That Represents a Data Record (1 of 2)</vt:lpstr>
      <vt:lpstr>Figure 17.3 Class That Represents a Data Record (2 of 2)</vt:lpstr>
      <vt:lpstr>17.3 Creating a Sequential-Access Text File (5 of 11)</vt:lpstr>
      <vt:lpstr>17.3 Creating a Sequential-Access Text File (6 of 11) </vt:lpstr>
      <vt:lpstr>Figure 17.4 Creating a Sequential-Access File (1 of 11)</vt:lpstr>
      <vt:lpstr>Figure 17.4 Creating a Sequential-Access File (2 of 11)</vt:lpstr>
      <vt:lpstr>Figure 17.4 Creating a Sequential-Access File (3 of 11)</vt:lpstr>
      <vt:lpstr>Figure 17.4 Creating a Sequential-Access File (4 of 11)</vt:lpstr>
      <vt:lpstr>Figure 17.4 Creating a Sequential-Access File (5 of 11)</vt:lpstr>
      <vt:lpstr>Figure 17.4 Creating a Sequential-Access File (6 of 11)</vt:lpstr>
      <vt:lpstr>Figure 17.4 Creating a Sequential-Access File (7 of 11)</vt:lpstr>
      <vt:lpstr>Figure 17.4 Creating a Sequential-Access File (8 of 11)</vt:lpstr>
      <vt:lpstr>Figure 17.4 Creating a Sequential-Access File (9 of 11)</vt:lpstr>
      <vt:lpstr>Figure 17.4 Creating a Sequential-Access File (10 of 11)</vt:lpstr>
      <vt:lpstr>Figure 17.4 Creating a Sequential-Access File (11 of 11)</vt:lpstr>
      <vt:lpstr>17.3 Creating a Sequential-Access Text File (7 of 11)</vt:lpstr>
      <vt:lpstr>17.3 Creating a Sequential-Access Text File (8 of 11)</vt:lpstr>
      <vt:lpstr>Common Programming Error 17.1</vt:lpstr>
      <vt:lpstr>17.3 Creating a Sequential-Access Text File (9 of 11)</vt:lpstr>
      <vt:lpstr>17.3 Creating a Sequential-Access Text File (10 of 11)</vt:lpstr>
      <vt:lpstr>Performance Tip 17.1</vt:lpstr>
      <vt:lpstr>17.3 Creating a Sequential-Access Text File (11 of 11)</vt:lpstr>
      <vt:lpstr>Figure 17.5 Sample Data for the Program of Figure 17.4</vt:lpstr>
      <vt:lpstr>17.4 Reading Data from a Sequential-Access Text File (1 of 6)</vt:lpstr>
      <vt:lpstr>Figure 17.6 Reading a Sequential-Access File (1 of 8)</vt:lpstr>
      <vt:lpstr>Figure 17.6 Reading a Sequential-Access File (2 of 8)</vt:lpstr>
      <vt:lpstr>Figure 17.6 Reading a Sequential-Access File (3 of 8)</vt:lpstr>
      <vt:lpstr>Figure 17.6 Reading a Sequential-Access File (4 of 8)</vt:lpstr>
      <vt:lpstr>Figure 17.6 Reading a Sequential-Access File (5 of 8)</vt:lpstr>
      <vt:lpstr>Figure 17.6 Reading a Sequential-Access File (6 of 8)</vt:lpstr>
      <vt:lpstr>Figure 17.6 Reading a Sequential-Access File (7 of 8)</vt:lpstr>
      <vt:lpstr>Figure 17.6 Reading a Sequential-Access File (8 of 8)</vt:lpstr>
      <vt:lpstr>17.4 Reading Data from a Sequential-Access Text File (2 of 6)</vt:lpstr>
      <vt:lpstr>17.4 Reading Data from a Sequential-Access Text File (3 of 6)</vt:lpstr>
      <vt:lpstr>17.4 Reading Data from a Sequential-Access Text File (4 of 6)</vt:lpstr>
      <vt:lpstr>Error-Prevention Tip 17.1</vt:lpstr>
      <vt:lpstr>17.4 Reading Data from a Sequential-Access Text File (5 of 6)</vt:lpstr>
      <vt:lpstr>17.4 Reading Data from a Sequential-Access Text File (6 of 6)</vt:lpstr>
      <vt:lpstr>17.5 Case Study: Credit Inquiry Program (1 of 4)</vt:lpstr>
      <vt:lpstr>17.5 Case Study: Credit Inquiry Program (2 of 4)</vt:lpstr>
      <vt:lpstr>17.5 Case Study: Credit Inquiry Program (3 of 4)</vt:lpstr>
      <vt:lpstr>17.5 Case Study: Credit Inquiry Program (4 of 4)</vt:lpstr>
      <vt:lpstr>Figure 17.7 Credit-Inquiry Program (1 of 11)</vt:lpstr>
      <vt:lpstr>Figure 17.7 Credit-Inquiry Program (2 of 11)</vt:lpstr>
      <vt:lpstr>Figure 17.7 Credit-Inquiry Program (3 of 11)</vt:lpstr>
      <vt:lpstr>Figure 17.7 Credit-Inquiry Program (4 of 11)</vt:lpstr>
      <vt:lpstr>Figure 17.7 Credit-Inquiry Program (5 of 11)</vt:lpstr>
      <vt:lpstr>Figure 17.7 Credit-Inquiry Program (6 of 11)</vt:lpstr>
      <vt:lpstr>Figure 17.7 Credit-Inquiry Program (7 of 11)</vt:lpstr>
      <vt:lpstr>Figure 17.7 Credit-Inquiry Program (8 of 11)</vt:lpstr>
      <vt:lpstr>Figure 17.7 Credit-Inquiry Program (9 of 11)</vt:lpstr>
      <vt:lpstr>Figure 17.7 Credit-Inquiry Program (10 of 11)</vt:lpstr>
      <vt:lpstr>Figure 17.7 Credit-Inquiry Program (11 of 11)</vt:lpstr>
      <vt:lpstr>17.6 Serialization (1 of 5)</vt:lpstr>
      <vt:lpstr>17.6 Serialization (2 of 5)</vt:lpstr>
      <vt:lpstr>17.6 Serialization (3 of 5)</vt:lpstr>
      <vt:lpstr>17.6 Serialization (4 of 5)</vt:lpstr>
      <vt:lpstr>17.6 Serialization (5 of 5)</vt:lpstr>
      <vt:lpstr>17.7 Creating a Sequential-Access File Using Object Serialization (1 of 5)</vt:lpstr>
      <vt:lpstr>17.7 Creating a Sequential-Access File Using Object Serialization (2 of 5)</vt:lpstr>
      <vt:lpstr>Figure 17.8 Serializable Class That Represents a Data Record (1 of 2)</vt:lpstr>
      <vt:lpstr>Figure 17.8 Serializable Class That Represents a Data Record (2 of 2)</vt:lpstr>
      <vt:lpstr>17.7 Creating a Sequential-Access File Using Object Serialization (3 of 5)</vt:lpstr>
      <vt:lpstr>17.7 Creating a Sequential-Access File Using Object Serialization (4 of 5)</vt:lpstr>
      <vt:lpstr>17.7 Creating a Sequential-Access File Using Object Serialization (5 of 5)</vt:lpstr>
      <vt:lpstr>Figure 17.9 Creating a Sequential-Access File Using Serialization (1 of 7)</vt:lpstr>
      <vt:lpstr>Figure 17.9 Creating a Sequential-Access File Using Serialization (2 of 7)</vt:lpstr>
      <vt:lpstr>Figure 17.9 Creating a Sequential-Access File Using Serialization (3 of 7)</vt:lpstr>
      <vt:lpstr>Figure 17.9 Creating a Sequential-Access File Using Serialization (4 of 7)</vt:lpstr>
      <vt:lpstr>Figure 17.9 Creating a Sequential-Access File Using Serialization (5 of 7)</vt:lpstr>
      <vt:lpstr>Figure 17.9 Creating a Sequential-Access File Using Serialization (6 of 7)</vt:lpstr>
      <vt:lpstr>Figure 17.9 Creating a Sequential-Access File Using Serialization (7 of 7)</vt:lpstr>
      <vt:lpstr>17.8 Reading and Deserializing Data from a Binary File (1 of 2)</vt:lpstr>
      <vt:lpstr>17.8 Reading and Deserializing Data from a Binary File (2 of 2)</vt:lpstr>
      <vt:lpstr>Figure 17.10 Reading a Sequential-Access File Using Deserialization (1 of 5)</vt:lpstr>
      <vt:lpstr>Figure 17.10 Reading a Sequential-Access File Using Deserialization (2 of 5)</vt:lpstr>
      <vt:lpstr>Figure 17.10 Reading a Sequential-Access File Using Deserialization (3 of 5)</vt:lpstr>
      <vt:lpstr>Figure 17.10 Reading a Sequential-Access File Using Deserialization (4 of 5)</vt:lpstr>
      <vt:lpstr>Figure 17.10 Reading a Sequential-Access File Using Deserialization (5 of 5)</vt:lpstr>
      <vt:lpstr>17.9 Classes File and Directory (1 of 5)</vt:lpstr>
      <vt:lpstr>Figure 17.11 File Class Static Methods (Partial List) (1 of 2)</vt:lpstr>
      <vt:lpstr>Figure 17.11 File Class Static Methods (Partial List) (2 of 2)</vt:lpstr>
      <vt:lpstr>17.9 Classes File and Directory (2 of 5)</vt:lpstr>
      <vt:lpstr>Figure 17.12 Directory Class Static Methods (1 of 2)</vt:lpstr>
      <vt:lpstr>Figure 17.12 Directory Class Static Methods (2 of 2)</vt:lpstr>
      <vt:lpstr>17.9 Classes File and Directory (3 of 5)</vt:lpstr>
      <vt:lpstr>Figure 17.13 Using Classes File and Directory (1 of 8)</vt:lpstr>
      <vt:lpstr>Figure 17.13 Using Classes File and Directory (2 of 8)</vt:lpstr>
      <vt:lpstr>Figure 17.13 Using Classes File and Directory (3 of 8)</vt:lpstr>
      <vt:lpstr>Figure 17.13 Using Classes File and Directory (4 of 8)</vt:lpstr>
      <vt:lpstr>Figure 17.13 Using Classes File and Directory (5 of 8)</vt:lpstr>
      <vt:lpstr>Figure 17.13 Using Classes File and Directory (6 of 8)</vt:lpstr>
      <vt:lpstr>Figure 17.13 Using Classes File and Directory (7 of 8)</vt:lpstr>
      <vt:lpstr>Figure 17.13 Using Classes File and Directory (8 of 8)</vt:lpstr>
      <vt:lpstr>17.9 Classes File and Directory (4 of 5)</vt:lpstr>
      <vt:lpstr>17.9 Classes File and Directory (5 of 5)</vt:lpstr>
      <vt:lpstr>Figure 17.14 Using L I N Q to Search Directories and Determine File Types (1 of 9)</vt:lpstr>
      <vt:lpstr>Figure 17.14 Using L I N Q to Search Directories and Determine File Types (2 of 9)</vt:lpstr>
      <vt:lpstr>Figure 17.14 Using L I N Q to Search Directories and Determine File Types (3 of 9)</vt:lpstr>
      <vt:lpstr>Figure 17.14 Using L I N Q to Search Directories and Determine File Types (4 of 9)</vt:lpstr>
      <vt:lpstr>Figure 17.14 Using L I N Q to Search Directories and Determine File Types (5 of 9)</vt:lpstr>
      <vt:lpstr>Figure 17.14 Using L I N Q to Search Directories and Determine File Types (6 of 9)</vt:lpstr>
      <vt:lpstr>Figure 17.14 Using L I N Q to Search Directories and Determine File Types (7 of 9)</vt:lpstr>
      <vt:lpstr>Figure 17.14 Using L I N Q to Search Directories and Determine File Types (8 of 9)</vt:lpstr>
      <vt:lpstr>Figure 17.14 Using L I N Q to Search Directories and Determine File Types (9 of 9)</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1158</cp:revision>
  <dcterms:modified xsi:type="dcterms:W3CDTF">2018-03-15T13:43:55Z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